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641" r:id="rId2"/>
    <p:sldId id="675" r:id="rId3"/>
    <p:sldId id="676" r:id="rId4"/>
    <p:sldId id="677" r:id="rId5"/>
    <p:sldId id="570" r:id="rId6"/>
    <p:sldId id="554" r:id="rId7"/>
    <p:sldId id="555" r:id="rId8"/>
    <p:sldId id="556" r:id="rId9"/>
    <p:sldId id="678" r:id="rId10"/>
    <p:sldId id="493" r:id="rId11"/>
    <p:sldId id="510" r:id="rId12"/>
    <p:sldId id="511" r:id="rId13"/>
    <p:sldId id="552" r:id="rId14"/>
    <p:sldId id="512" r:id="rId15"/>
    <p:sldId id="538" r:id="rId16"/>
    <p:sldId id="513" r:id="rId17"/>
    <p:sldId id="514" r:id="rId18"/>
    <p:sldId id="515" r:id="rId19"/>
    <p:sldId id="516" r:id="rId20"/>
    <p:sldId id="517" r:id="rId21"/>
    <p:sldId id="539" r:id="rId22"/>
    <p:sldId id="540" r:id="rId23"/>
    <p:sldId id="541" r:id="rId24"/>
    <p:sldId id="542" r:id="rId25"/>
    <p:sldId id="529" r:id="rId26"/>
    <p:sldId id="543" r:id="rId27"/>
    <p:sldId id="544" r:id="rId28"/>
    <p:sldId id="545" r:id="rId29"/>
    <p:sldId id="546" r:id="rId30"/>
    <p:sldId id="547" r:id="rId31"/>
    <p:sldId id="548" r:id="rId32"/>
    <p:sldId id="531" r:id="rId33"/>
    <p:sldId id="679" r:id="rId34"/>
    <p:sldId id="656" r:id="rId35"/>
    <p:sldId id="658" r:id="rId36"/>
    <p:sldId id="659" r:id="rId37"/>
    <p:sldId id="660" r:id="rId38"/>
    <p:sldId id="661" r:id="rId39"/>
    <p:sldId id="662" r:id="rId40"/>
    <p:sldId id="663" r:id="rId41"/>
    <p:sldId id="664" r:id="rId42"/>
    <p:sldId id="665" r:id="rId43"/>
    <p:sldId id="666" r:id="rId44"/>
    <p:sldId id="667" r:id="rId45"/>
    <p:sldId id="668" r:id="rId46"/>
    <p:sldId id="669" r:id="rId47"/>
    <p:sldId id="670" r:id="rId48"/>
    <p:sldId id="671" r:id="rId49"/>
    <p:sldId id="672" r:id="rId50"/>
    <p:sldId id="673" r:id="rId51"/>
    <p:sldId id="674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19"/>
    <p:restoredTop sz="90013"/>
  </p:normalViewPr>
  <p:slideViewPr>
    <p:cSldViewPr snapToGrid="0" snapToObjects="1">
      <p:cViewPr>
        <p:scale>
          <a:sx n="121" d="100"/>
          <a:sy n="121" d="100"/>
        </p:scale>
        <p:origin x="1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C7C3D-6D80-B14B-8968-706F64BDD59F}" type="doc">
      <dgm:prSet loTypeId="urn:microsoft.com/office/officeart/2005/8/layout/balance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32753-EB19-E84E-8FEE-090CEB61CC1F}">
      <dgm:prSet phldrT="[Text]"/>
      <dgm:spPr/>
      <dgm:t>
        <a:bodyPr/>
        <a:lstStyle/>
        <a:p>
          <a:r>
            <a:rPr lang="en-US" dirty="0" smtClean="0"/>
            <a:t>Inflexible</a:t>
          </a:r>
          <a:endParaRPr lang="en-US" dirty="0"/>
        </a:p>
      </dgm:t>
    </dgm:pt>
    <dgm:pt modelId="{C19F0441-5B67-5246-AC60-04C224BC8306}" type="parTrans" cxnId="{3DFB3853-7E93-9647-BF07-770DA8EA84B8}">
      <dgm:prSet/>
      <dgm:spPr/>
      <dgm:t>
        <a:bodyPr/>
        <a:lstStyle/>
        <a:p>
          <a:endParaRPr lang="en-US"/>
        </a:p>
      </dgm:t>
    </dgm:pt>
    <dgm:pt modelId="{2200161B-B385-194E-96A1-B7B32569E3DC}" type="sibTrans" cxnId="{3DFB3853-7E93-9647-BF07-770DA8EA84B8}">
      <dgm:prSet/>
      <dgm:spPr/>
      <dgm:t>
        <a:bodyPr/>
        <a:lstStyle/>
        <a:p>
          <a:endParaRPr lang="en-US"/>
        </a:p>
      </dgm:t>
    </dgm:pt>
    <dgm:pt modelId="{49A8DD10-3B0D-2846-9EA1-5691EB3F3B00}">
      <dgm:prSet phldrT="[Text]"/>
      <dgm:spPr/>
      <dgm:t>
        <a:bodyPr/>
        <a:lstStyle/>
        <a:p>
          <a:r>
            <a:rPr lang="en-US" dirty="0" smtClean="0"/>
            <a:t>Lots of hand coding</a:t>
          </a:r>
          <a:endParaRPr lang="en-US" dirty="0"/>
        </a:p>
      </dgm:t>
    </dgm:pt>
    <dgm:pt modelId="{9B1FC544-B14D-2544-A5D0-51E520BBEC97}" type="parTrans" cxnId="{C32FFB57-1E3D-1543-BFBD-F72974EE10E6}">
      <dgm:prSet/>
      <dgm:spPr/>
      <dgm:t>
        <a:bodyPr/>
        <a:lstStyle/>
        <a:p>
          <a:endParaRPr lang="en-US"/>
        </a:p>
      </dgm:t>
    </dgm:pt>
    <dgm:pt modelId="{3BDEAD26-E750-C340-B4B5-B7390AADD721}" type="sibTrans" cxnId="{C32FFB57-1E3D-1543-BFBD-F72974EE10E6}">
      <dgm:prSet/>
      <dgm:spPr/>
      <dgm:t>
        <a:bodyPr/>
        <a:lstStyle/>
        <a:p>
          <a:endParaRPr lang="en-US"/>
        </a:p>
      </dgm:t>
    </dgm:pt>
    <dgm:pt modelId="{BB2FA729-CF07-4949-9A71-A34FC5A0B003}">
      <dgm:prSet phldrT="[Text]"/>
      <dgm:spPr/>
      <dgm:t>
        <a:bodyPr/>
        <a:lstStyle/>
        <a:p>
          <a:r>
            <a:rPr lang="en-US" dirty="0" smtClean="0"/>
            <a:t>Scalable</a:t>
          </a:r>
          <a:endParaRPr lang="en-US" dirty="0"/>
        </a:p>
      </dgm:t>
    </dgm:pt>
    <dgm:pt modelId="{A024B2C2-48D7-914D-BC1D-E7F68CDF5382}" type="parTrans" cxnId="{F1F90FD3-0DC0-1A49-A7E3-26FE6F933E65}">
      <dgm:prSet/>
      <dgm:spPr/>
      <dgm:t>
        <a:bodyPr/>
        <a:lstStyle/>
        <a:p>
          <a:endParaRPr lang="en-US"/>
        </a:p>
      </dgm:t>
    </dgm:pt>
    <dgm:pt modelId="{78DC1515-BE48-3A4C-8663-8867CDB4275D}" type="sibTrans" cxnId="{F1F90FD3-0DC0-1A49-A7E3-26FE6F933E65}">
      <dgm:prSet/>
      <dgm:spPr/>
      <dgm:t>
        <a:bodyPr/>
        <a:lstStyle/>
        <a:p>
          <a:endParaRPr lang="en-US"/>
        </a:p>
      </dgm:t>
    </dgm:pt>
    <dgm:pt modelId="{3C426D98-6298-904D-9699-432217A590D7}">
      <dgm:prSet phldrT="[Text]"/>
      <dgm:spPr/>
      <dgm:t>
        <a:bodyPr/>
        <a:lstStyle/>
        <a:p>
          <a:r>
            <a:rPr lang="en-US" dirty="0" smtClean="0"/>
            <a:t>Cheap</a:t>
          </a:r>
          <a:endParaRPr lang="en-US" dirty="0"/>
        </a:p>
      </dgm:t>
    </dgm:pt>
    <dgm:pt modelId="{382ECFCE-D30A-9D42-905B-A8768516B95E}" type="parTrans" cxnId="{EDE29133-3E17-014F-9A47-59EF6D26C28C}">
      <dgm:prSet/>
      <dgm:spPr/>
      <dgm:t>
        <a:bodyPr/>
        <a:lstStyle/>
        <a:p>
          <a:endParaRPr lang="en-US"/>
        </a:p>
      </dgm:t>
    </dgm:pt>
    <dgm:pt modelId="{86B4C683-38EF-3A46-94A7-D903A07C7F6A}" type="sibTrans" cxnId="{EDE29133-3E17-014F-9A47-59EF6D26C28C}">
      <dgm:prSet/>
      <dgm:spPr/>
      <dgm:t>
        <a:bodyPr/>
        <a:lstStyle/>
        <a:p>
          <a:endParaRPr lang="en-US"/>
        </a:p>
      </dgm:t>
    </dgm:pt>
    <dgm:pt modelId="{2A2CDE29-144C-B74B-B4E6-F8AF581000C5}">
      <dgm:prSet phldrT="[Text]"/>
      <dgm:spPr/>
      <dgm:t>
        <a:bodyPr/>
        <a:lstStyle/>
        <a:p>
          <a:r>
            <a:rPr lang="en-US" dirty="0" smtClean="0"/>
            <a:t>Control over execution</a:t>
          </a:r>
          <a:endParaRPr lang="en-US" dirty="0"/>
        </a:p>
      </dgm:t>
    </dgm:pt>
    <dgm:pt modelId="{3D153980-BD51-1841-93D9-0013A4BA17F7}" type="parTrans" cxnId="{1F511DF3-9E41-1F45-ABB0-1077941CE27C}">
      <dgm:prSet/>
      <dgm:spPr/>
      <dgm:t>
        <a:bodyPr/>
        <a:lstStyle/>
        <a:p>
          <a:endParaRPr lang="en-US"/>
        </a:p>
      </dgm:t>
    </dgm:pt>
    <dgm:pt modelId="{3C37E57D-7745-3340-9C20-504BA2935787}" type="sibTrans" cxnId="{1F511DF3-9E41-1F45-ABB0-1077941CE27C}">
      <dgm:prSet/>
      <dgm:spPr/>
      <dgm:t>
        <a:bodyPr/>
        <a:lstStyle/>
        <a:p>
          <a:endParaRPr lang="en-US"/>
        </a:p>
      </dgm:t>
    </dgm:pt>
    <dgm:pt modelId="{1A137BC2-7296-4F45-9853-1E34B5F8DD0C}">
      <dgm:prSet phldrT="[Text]"/>
      <dgm:spPr>
        <a:solidFill>
          <a:schemeClr val="accent1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E897398C-F5B6-9241-AAE5-A87CAAA49BC2}" type="sibTrans" cxnId="{6097DC0B-B035-A344-8A61-F3E134350ADF}">
      <dgm:prSet/>
      <dgm:spPr/>
      <dgm:t>
        <a:bodyPr/>
        <a:lstStyle/>
        <a:p>
          <a:endParaRPr lang="en-US"/>
        </a:p>
      </dgm:t>
    </dgm:pt>
    <dgm:pt modelId="{E329D03A-856E-EA45-AECC-D8C1DAA8DD3D}" type="parTrans" cxnId="{6097DC0B-B035-A344-8A61-F3E134350ADF}">
      <dgm:prSet/>
      <dgm:spPr/>
      <dgm:t>
        <a:bodyPr/>
        <a:lstStyle/>
        <a:p>
          <a:endParaRPr lang="en-US"/>
        </a:p>
      </dgm:t>
    </dgm:pt>
    <dgm:pt modelId="{801F262E-C699-2249-A144-C291FEFB3D09}">
      <dgm:prSet phldrT="[Text]"/>
      <dgm:spPr>
        <a:solidFill>
          <a:schemeClr val="accent1">
            <a:tint val="40000"/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3504873-D9CC-414E-B65E-F9F42CA6CB30}" type="sibTrans" cxnId="{87E8F960-00C3-2146-8F29-31806808269D}">
      <dgm:prSet/>
      <dgm:spPr/>
      <dgm:t>
        <a:bodyPr/>
        <a:lstStyle/>
        <a:p>
          <a:endParaRPr lang="en-US"/>
        </a:p>
      </dgm:t>
    </dgm:pt>
    <dgm:pt modelId="{9FCA8B3B-22E4-FF44-8CDA-CA07C145C9AA}" type="parTrans" cxnId="{87E8F960-00C3-2146-8F29-31806808269D}">
      <dgm:prSet/>
      <dgm:spPr/>
      <dgm:t>
        <a:bodyPr/>
        <a:lstStyle/>
        <a:p>
          <a:endParaRPr lang="en-US"/>
        </a:p>
      </dgm:t>
    </dgm:pt>
    <dgm:pt modelId="{0B3C0D60-6CAE-1C40-B107-79DEC6D0CA7A}">
      <dgm:prSet phldrT="[Text]"/>
      <dgm:spPr/>
      <dgm:t>
        <a:bodyPr/>
        <a:lstStyle/>
        <a:p>
          <a:r>
            <a:rPr lang="en-US" dirty="0" smtClean="0"/>
            <a:t>Semantics hidden</a:t>
          </a:r>
          <a:endParaRPr lang="en-US" dirty="0"/>
        </a:p>
      </dgm:t>
    </dgm:pt>
    <dgm:pt modelId="{6070AE05-7DD5-FB47-9961-DEA8992F1DA3}" type="parTrans" cxnId="{DDB89338-5F6B-B449-B01D-3360B9B8D56E}">
      <dgm:prSet/>
      <dgm:spPr/>
      <dgm:t>
        <a:bodyPr/>
        <a:lstStyle/>
        <a:p>
          <a:endParaRPr lang="en-US"/>
        </a:p>
      </dgm:t>
    </dgm:pt>
    <dgm:pt modelId="{848EF0A5-A311-0842-AF16-E9F02D7E40D0}" type="sibTrans" cxnId="{DDB89338-5F6B-B449-B01D-3360B9B8D56E}">
      <dgm:prSet/>
      <dgm:spPr/>
      <dgm:t>
        <a:bodyPr/>
        <a:lstStyle/>
        <a:p>
          <a:endParaRPr lang="en-US"/>
        </a:p>
      </dgm:t>
    </dgm:pt>
    <dgm:pt modelId="{EF4A0B0D-114F-774E-AB3E-A6CC1B657D5F}" type="pres">
      <dgm:prSet presAssocID="{820C7C3D-6D80-B14B-8968-706F64BDD59F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1C08A-BB1F-2D4C-8780-14A3FC971045}" type="pres">
      <dgm:prSet presAssocID="{820C7C3D-6D80-B14B-8968-706F64BDD59F}" presName="dummyMaxCanvas" presStyleCnt="0"/>
      <dgm:spPr/>
    </dgm:pt>
    <dgm:pt modelId="{EB17DD50-844E-974F-BBB9-6007153E0313}" type="pres">
      <dgm:prSet presAssocID="{820C7C3D-6D80-B14B-8968-706F64BDD59F}" presName="parentComposite" presStyleCnt="0"/>
      <dgm:spPr/>
    </dgm:pt>
    <dgm:pt modelId="{A7FA2B74-F268-3B48-9CDD-E6CC16BD4E15}" type="pres">
      <dgm:prSet presAssocID="{820C7C3D-6D80-B14B-8968-706F64BDD59F}" presName="parent1" presStyleLbl="alignAccFollowNode1" presStyleIdx="0" presStyleCnt="4" custFlipVert="1" custFlipHor="1" custScaleX="98745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2B27CBE4-6070-EB4E-92DD-DF4B8C2CB00F}" type="pres">
      <dgm:prSet presAssocID="{820C7C3D-6D80-B14B-8968-706F64BDD59F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4F58EA41-738C-1D49-B055-3AD1128F34B8}" type="pres">
      <dgm:prSet presAssocID="{820C7C3D-6D80-B14B-8968-706F64BDD59F}" presName="childrenComposite" presStyleCnt="0"/>
      <dgm:spPr/>
    </dgm:pt>
    <dgm:pt modelId="{52C2E318-EE4C-3B4D-BD24-AF7591669294}" type="pres">
      <dgm:prSet presAssocID="{820C7C3D-6D80-B14B-8968-706F64BDD59F}" presName="dummyMaxCanvas_ChildArea" presStyleCnt="0"/>
      <dgm:spPr/>
    </dgm:pt>
    <dgm:pt modelId="{36669C80-AD99-3040-8D41-D3D5BD0DD69C}" type="pres">
      <dgm:prSet presAssocID="{820C7C3D-6D80-B14B-8968-706F64BDD59F}" presName="fulcrum" presStyleLbl="alignAccFollowNode1" presStyleIdx="2" presStyleCnt="4"/>
      <dgm:spPr>
        <a:solidFill>
          <a:schemeClr val="tx1">
            <a:lumMod val="65000"/>
            <a:lumOff val="35000"/>
            <a:alpha val="90000"/>
          </a:schemeClr>
        </a:solidFill>
      </dgm:spPr>
    </dgm:pt>
    <dgm:pt modelId="{9D4EED80-4B68-7E4E-AB25-E8896E989013}" type="pres">
      <dgm:prSet presAssocID="{820C7C3D-6D80-B14B-8968-706F64BDD59F}" presName="balance_33" presStyleLbl="alignAccFollowNode1" presStyleIdx="3" presStyleCnt="4" custAng="295753">
        <dgm:presLayoutVars>
          <dgm:bulletEnabled val="1"/>
        </dgm:presLayoutVars>
      </dgm:prSet>
      <dgm:spPr/>
    </dgm:pt>
    <dgm:pt modelId="{331AB2D5-9322-6348-A613-4A8CD59D9597}" type="pres">
      <dgm:prSet presAssocID="{820C7C3D-6D80-B14B-8968-706F64BDD59F}" presName="right_33_1" presStyleLbl="node1" presStyleIdx="0" presStyleCnt="6" custAng="295753" custLinFactNeighborX="2229" custLinFactNeighborY="177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FC36C-0712-7D45-BBC6-E8178F877EBE}" type="pres">
      <dgm:prSet presAssocID="{820C7C3D-6D80-B14B-8968-706F64BDD59F}" presName="right_33_2" presStyleLbl="node1" presStyleIdx="1" presStyleCnt="6" custAng="295753" custLinFactNeighborX="6906" custLinFactNeighborY="246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1DCD9-3D9B-EA46-9456-9396B7740DA7}" type="pres">
      <dgm:prSet presAssocID="{820C7C3D-6D80-B14B-8968-706F64BDD59F}" presName="right_33_3" presStyleLbl="node1" presStyleIdx="2" presStyleCnt="6" custAng="295753" custLinFactNeighborX="12335" custLinFactNeighborY="316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71F53-AB76-4A45-B72E-DACDB9420FCB}" type="pres">
      <dgm:prSet presAssocID="{820C7C3D-6D80-B14B-8968-706F64BDD59F}" presName="left_33_1" presStyleLbl="node1" presStyleIdx="3" presStyleCnt="6" custAng="295753" custLinFactNeighborY="-1453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7FD9D-9F87-1349-8258-D383BFDDF1F9}" type="pres">
      <dgm:prSet presAssocID="{820C7C3D-6D80-B14B-8968-706F64BDD59F}" presName="left_33_2" presStyleLbl="node1" presStyleIdx="4" presStyleCnt="6" custAng="295753" custLinFactNeighborX="6372" custLinFactNeighborY="-53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658378-23D5-5A42-A385-FAE990B5E541}" type="pres">
      <dgm:prSet presAssocID="{820C7C3D-6D80-B14B-8968-706F64BDD59F}" presName="left_33_3" presStyleLbl="node1" presStyleIdx="5" presStyleCnt="6" custAng="295753" custLinFactNeighborX="11049" custLinFactNeighborY="1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511DF3-9E41-1F45-ABB0-1077941CE27C}" srcId="{801F262E-C699-2249-A144-C291FEFB3D09}" destId="{2A2CDE29-144C-B74B-B4E6-F8AF581000C5}" srcOrd="2" destOrd="0" parTransId="{3D153980-BD51-1841-93D9-0013A4BA17F7}" sibTransId="{3C37E57D-7745-3340-9C20-504BA2935787}"/>
    <dgm:cxn modelId="{87E8F960-00C3-2146-8F29-31806808269D}" srcId="{820C7C3D-6D80-B14B-8968-706F64BDD59F}" destId="{801F262E-C699-2249-A144-C291FEFB3D09}" srcOrd="1" destOrd="0" parTransId="{9FCA8B3B-22E4-FF44-8CDA-CA07C145C9AA}" sibTransId="{A3504873-D9CC-414E-B65E-F9F42CA6CB30}"/>
    <dgm:cxn modelId="{6097DC0B-B035-A344-8A61-F3E134350ADF}" srcId="{820C7C3D-6D80-B14B-8968-706F64BDD59F}" destId="{1A137BC2-7296-4F45-9853-1E34B5F8DD0C}" srcOrd="0" destOrd="0" parTransId="{E329D03A-856E-EA45-AECC-D8C1DAA8DD3D}" sibTransId="{E897398C-F5B6-9241-AAE5-A87CAAA49BC2}"/>
    <dgm:cxn modelId="{4E93E5F7-7B4E-B84D-A11D-27CDE6AFFE83}" type="presOf" srcId="{801F262E-C699-2249-A144-C291FEFB3D09}" destId="{2B27CBE4-6070-EB4E-92DD-DF4B8C2CB00F}" srcOrd="0" destOrd="0" presId="urn:microsoft.com/office/officeart/2005/8/layout/balance1"/>
    <dgm:cxn modelId="{9CE0F7D6-AC4F-AA4C-913A-436E6EEAF91C}" type="presOf" srcId="{2A2CDE29-144C-B74B-B4E6-F8AF581000C5}" destId="{1EC1DCD9-3D9B-EA46-9456-9396B7740DA7}" srcOrd="0" destOrd="0" presId="urn:microsoft.com/office/officeart/2005/8/layout/balance1"/>
    <dgm:cxn modelId="{ECC5A977-6F29-2449-8CEB-26C5A43983FC}" type="presOf" srcId="{0B3C0D60-6CAE-1C40-B107-79DEC6D0CA7A}" destId="{2C658378-23D5-5A42-A385-FAE990B5E541}" srcOrd="0" destOrd="0" presId="urn:microsoft.com/office/officeart/2005/8/layout/balance1"/>
    <dgm:cxn modelId="{3DFB3853-7E93-9647-BF07-770DA8EA84B8}" srcId="{1A137BC2-7296-4F45-9853-1E34B5F8DD0C}" destId="{E6132753-EB19-E84E-8FEE-090CEB61CC1F}" srcOrd="0" destOrd="0" parTransId="{C19F0441-5B67-5246-AC60-04C224BC8306}" sibTransId="{2200161B-B385-194E-96A1-B7B32569E3DC}"/>
    <dgm:cxn modelId="{CF8AB946-FC56-4C4A-99C1-1CC402FBB657}" type="presOf" srcId="{E6132753-EB19-E84E-8FEE-090CEB61CC1F}" destId="{58071F53-AB76-4A45-B72E-DACDB9420FCB}" srcOrd="0" destOrd="0" presId="urn:microsoft.com/office/officeart/2005/8/layout/balance1"/>
    <dgm:cxn modelId="{2D3326F7-794B-8B47-8E64-B4D049489ED1}" type="presOf" srcId="{BB2FA729-CF07-4949-9A71-A34FC5A0B003}" destId="{331AB2D5-9322-6348-A613-4A8CD59D9597}" srcOrd="0" destOrd="0" presId="urn:microsoft.com/office/officeart/2005/8/layout/balance1"/>
    <dgm:cxn modelId="{EDE29133-3E17-014F-9A47-59EF6D26C28C}" srcId="{801F262E-C699-2249-A144-C291FEFB3D09}" destId="{3C426D98-6298-904D-9699-432217A590D7}" srcOrd="1" destOrd="0" parTransId="{382ECFCE-D30A-9D42-905B-A8768516B95E}" sibTransId="{86B4C683-38EF-3A46-94A7-D903A07C7F6A}"/>
    <dgm:cxn modelId="{7E87EF3B-36BF-8941-A406-4874820B66C5}" type="presOf" srcId="{820C7C3D-6D80-B14B-8968-706F64BDD59F}" destId="{EF4A0B0D-114F-774E-AB3E-A6CC1B657D5F}" srcOrd="0" destOrd="0" presId="urn:microsoft.com/office/officeart/2005/8/layout/balance1"/>
    <dgm:cxn modelId="{C32FFB57-1E3D-1543-BFBD-F72974EE10E6}" srcId="{1A137BC2-7296-4F45-9853-1E34B5F8DD0C}" destId="{49A8DD10-3B0D-2846-9EA1-5691EB3F3B00}" srcOrd="1" destOrd="0" parTransId="{9B1FC544-B14D-2544-A5D0-51E520BBEC97}" sibTransId="{3BDEAD26-E750-C340-B4B5-B7390AADD721}"/>
    <dgm:cxn modelId="{DDB89338-5F6B-B449-B01D-3360B9B8D56E}" srcId="{1A137BC2-7296-4F45-9853-1E34B5F8DD0C}" destId="{0B3C0D60-6CAE-1C40-B107-79DEC6D0CA7A}" srcOrd="2" destOrd="0" parTransId="{6070AE05-7DD5-FB47-9961-DEA8992F1DA3}" sibTransId="{848EF0A5-A311-0842-AF16-E9F02D7E40D0}"/>
    <dgm:cxn modelId="{F1F90FD3-0DC0-1A49-A7E3-26FE6F933E65}" srcId="{801F262E-C699-2249-A144-C291FEFB3D09}" destId="{BB2FA729-CF07-4949-9A71-A34FC5A0B003}" srcOrd="0" destOrd="0" parTransId="{A024B2C2-48D7-914D-BC1D-E7F68CDF5382}" sibTransId="{78DC1515-BE48-3A4C-8663-8867CDB4275D}"/>
    <dgm:cxn modelId="{2C3BF318-AE0E-994C-BA2A-BC26C7E74BB4}" type="presOf" srcId="{49A8DD10-3B0D-2846-9EA1-5691EB3F3B00}" destId="{21E7FD9D-9F87-1349-8258-D383BFDDF1F9}" srcOrd="0" destOrd="0" presId="urn:microsoft.com/office/officeart/2005/8/layout/balance1"/>
    <dgm:cxn modelId="{9E045F2B-3BBA-9A4B-82BE-71121D54EC8D}" type="presOf" srcId="{3C426D98-6298-904D-9699-432217A590D7}" destId="{B0CFC36C-0712-7D45-BBC6-E8178F877EBE}" srcOrd="0" destOrd="0" presId="urn:microsoft.com/office/officeart/2005/8/layout/balance1"/>
    <dgm:cxn modelId="{F64A4017-4FE7-AC4B-B3D5-3CDEE5200BE7}" type="presOf" srcId="{1A137BC2-7296-4F45-9853-1E34B5F8DD0C}" destId="{A7FA2B74-F268-3B48-9CDD-E6CC16BD4E15}" srcOrd="0" destOrd="0" presId="urn:microsoft.com/office/officeart/2005/8/layout/balance1"/>
    <dgm:cxn modelId="{529410A0-8445-0842-AA2B-06A62C3C2732}" type="presParOf" srcId="{EF4A0B0D-114F-774E-AB3E-A6CC1B657D5F}" destId="{CC21C08A-BB1F-2D4C-8780-14A3FC971045}" srcOrd="0" destOrd="0" presId="urn:microsoft.com/office/officeart/2005/8/layout/balance1"/>
    <dgm:cxn modelId="{692EDB0D-463D-824E-BE22-130EFA6967AF}" type="presParOf" srcId="{EF4A0B0D-114F-774E-AB3E-A6CC1B657D5F}" destId="{EB17DD50-844E-974F-BBB9-6007153E0313}" srcOrd="1" destOrd="0" presId="urn:microsoft.com/office/officeart/2005/8/layout/balance1"/>
    <dgm:cxn modelId="{66D66FD6-A724-B041-B50F-A31A394710F9}" type="presParOf" srcId="{EB17DD50-844E-974F-BBB9-6007153E0313}" destId="{A7FA2B74-F268-3B48-9CDD-E6CC16BD4E15}" srcOrd="0" destOrd="0" presId="urn:microsoft.com/office/officeart/2005/8/layout/balance1"/>
    <dgm:cxn modelId="{C3BF7D6A-0CA9-A84F-B17B-C2A1F7BA6FE4}" type="presParOf" srcId="{EB17DD50-844E-974F-BBB9-6007153E0313}" destId="{2B27CBE4-6070-EB4E-92DD-DF4B8C2CB00F}" srcOrd="1" destOrd="0" presId="urn:microsoft.com/office/officeart/2005/8/layout/balance1"/>
    <dgm:cxn modelId="{00E2F6DE-AF39-0041-B2AF-29F6D6240701}" type="presParOf" srcId="{EF4A0B0D-114F-774E-AB3E-A6CC1B657D5F}" destId="{4F58EA41-738C-1D49-B055-3AD1128F34B8}" srcOrd="2" destOrd="0" presId="urn:microsoft.com/office/officeart/2005/8/layout/balance1"/>
    <dgm:cxn modelId="{D58D3CFE-CDB4-9641-8F13-21FDC4BD2354}" type="presParOf" srcId="{4F58EA41-738C-1D49-B055-3AD1128F34B8}" destId="{52C2E318-EE4C-3B4D-BD24-AF7591669294}" srcOrd="0" destOrd="0" presId="urn:microsoft.com/office/officeart/2005/8/layout/balance1"/>
    <dgm:cxn modelId="{22C7BF34-73AA-924E-BB97-1E3B55BDA0F2}" type="presParOf" srcId="{4F58EA41-738C-1D49-B055-3AD1128F34B8}" destId="{36669C80-AD99-3040-8D41-D3D5BD0DD69C}" srcOrd="1" destOrd="0" presId="urn:microsoft.com/office/officeart/2005/8/layout/balance1"/>
    <dgm:cxn modelId="{4BE0981D-3B2B-994A-B7C2-EEB6FB4D68A4}" type="presParOf" srcId="{4F58EA41-738C-1D49-B055-3AD1128F34B8}" destId="{9D4EED80-4B68-7E4E-AB25-E8896E989013}" srcOrd="2" destOrd="0" presId="urn:microsoft.com/office/officeart/2005/8/layout/balance1"/>
    <dgm:cxn modelId="{F366FD14-7AC1-EE4A-9FE3-4A6AA63B9B1C}" type="presParOf" srcId="{4F58EA41-738C-1D49-B055-3AD1128F34B8}" destId="{331AB2D5-9322-6348-A613-4A8CD59D9597}" srcOrd="3" destOrd="0" presId="urn:microsoft.com/office/officeart/2005/8/layout/balance1"/>
    <dgm:cxn modelId="{5D876BDF-9B67-D04B-AA20-FDCD3CEEED96}" type="presParOf" srcId="{4F58EA41-738C-1D49-B055-3AD1128F34B8}" destId="{B0CFC36C-0712-7D45-BBC6-E8178F877EBE}" srcOrd="4" destOrd="0" presId="urn:microsoft.com/office/officeart/2005/8/layout/balance1"/>
    <dgm:cxn modelId="{AD88AE15-F838-2F46-9376-81C45AB6DBD5}" type="presParOf" srcId="{4F58EA41-738C-1D49-B055-3AD1128F34B8}" destId="{1EC1DCD9-3D9B-EA46-9456-9396B7740DA7}" srcOrd="5" destOrd="0" presId="urn:microsoft.com/office/officeart/2005/8/layout/balance1"/>
    <dgm:cxn modelId="{2D9EA4DF-2573-1544-893F-EA7BC0051BC7}" type="presParOf" srcId="{4F58EA41-738C-1D49-B055-3AD1128F34B8}" destId="{58071F53-AB76-4A45-B72E-DACDB9420FCB}" srcOrd="6" destOrd="0" presId="urn:microsoft.com/office/officeart/2005/8/layout/balance1"/>
    <dgm:cxn modelId="{B62DCE2B-D1CB-7D40-8BD9-2C8B461BE0E5}" type="presParOf" srcId="{4F58EA41-738C-1D49-B055-3AD1128F34B8}" destId="{21E7FD9D-9F87-1349-8258-D383BFDDF1F9}" srcOrd="7" destOrd="0" presId="urn:microsoft.com/office/officeart/2005/8/layout/balance1"/>
    <dgm:cxn modelId="{DB52E3F2-C191-3E41-990A-CA283067750E}" type="presParOf" srcId="{4F58EA41-738C-1D49-B055-3AD1128F34B8}" destId="{2C658378-23D5-5A42-A385-FAE990B5E541}" srcOrd="8" destOrd="0" presId="urn:microsoft.com/office/officeart/2005/8/layout/balance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A2B74-F268-3B48-9CDD-E6CC16BD4E15}">
      <dsp:nvSpPr>
        <dsp:cNvPr id="0" name=""/>
        <dsp:cNvSpPr/>
      </dsp:nvSpPr>
      <dsp:spPr>
        <a:xfrm flipH="1" flipV="1">
          <a:off x="2062142" y="0"/>
          <a:ext cx="1517026" cy="8535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 rot="10800000">
        <a:off x="2087140" y="24998"/>
        <a:ext cx="1467030" cy="803508"/>
      </dsp:txXfrm>
    </dsp:sp>
    <dsp:sp modelId="{2B27CBE4-6070-EB4E-92DD-DF4B8C2CB00F}">
      <dsp:nvSpPr>
        <dsp:cNvPr id="0" name=""/>
        <dsp:cNvSpPr/>
      </dsp:nvSpPr>
      <dsp:spPr>
        <a:xfrm>
          <a:off x="4271612" y="0"/>
          <a:ext cx="1536307" cy="85350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 dirty="0"/>
        </a:p>
      </dsp:txBody>
      <dsp:txXfrm>
        <a:off x="4296610" y="24998"/>
        <a:ext cx="1486311" cy="803508"/>
      </dsp:txXfrm>
    </dsp:sp>
    <dsp:sp modelId="{36669C80-AD99-3040-8D41-D3D5BD0DD69C}">
      <dsp:nvSpPr>
        <dsp:cNvPr id="0" name=""/>
        <dsp:cNvSpPr/>
      </dsp:nvSpPr>
      <dsp:spPr>
        <a:xfrm>
          <a:off x="3614967" y="3627392"/>
          <a:ext cx="640128" cy="640128"/>
        </a:xfrm>
        <a:prstGeom prst="triangle">
          <a:avLst/>
        </a:prstGeom>
        <a:solidFill>
          <a:schemeClr val="tx1">
            <a:lumMod val="65000"/>
            <a:lumOff val="35000"/>
            <a:alpha val="90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EED80-4B68-7E4E-AB25-E8896E989013}">
      <dsp:nvSpPr>
        <dsp:cNvPr id="0" name=""/>
        <dsp:cNvSpPr/>
      </dsp:nvSpPr>
      <dsp:spPr>
        <a:xfrm rot="295753">
          <a:off x="2014647" y="3359391"/>
          <a:ext cx="3840768" cy="25946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1AB2D5-9322-6348-A613-4A8CD59D9597}">
      <dsp:nvSpPr>
        <dsp:cNvPr id="0" name=""/>
        <dsp:cNvSpPr/>
      </dsp:nvSpPr>
      <dsp:spPr>
        <a:xfrm rot="295753">
          <a:off x="4310676" y="2738972"/>
          <a:ext cx="1536307" cy="7169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Scalable</a:t>
          </a:r>
          <a:endParaRPr lang="en-US" sz="1800" kern="1200" dirty="0"/>
        </a:p>
      </dsp:txBody>
      <dsp:txXfrm>
        <a:off x="4345674" y="2773970"/>
        <a:ext cx="1466311" cy="646947"/>
      </dsp:txXfrm>
    </dsp:sp>
    <dsp:sp modelId="{B0CFC36C-0712-7D45-BBC6-E8178F877EBE}">
      <dsp:nvSpPr>
        <dsp:cNvPr id="0" name=""/>
        <dsp:cNvSpPr/>
      </dsp:nvSpPr>
      <dsp:spPr>
        <a:xfrm rot="295753">
          <a:off x="4382529" y="2020481"/>
          <a:ext cx="1536307" cy="7169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Cheap</a:t>
          </a:r>
          <a:endParaRPr lang="en-US" sz="1800" kern="1200" dirty="0"/>
        </a:p>
      </dsp:txBody>
      <dsp:txXfrm>
        <a:off x="4417527" y="2055479"/>
        <a:ext cx="1466311" cy="646947"/>
      </dsp:txXfrm>
    </dsp:sp>
    <dsp:sp modelId="{1EC1DCD9-3D9B-EA46-9456-9396B7740DA7}">
      <dsp:nvSpPr>
        <dsp:cNvPr id="0" name=""/>
        <dsp:cNvSpPr/>
      </dsp:nvSpPr>
      <dsp:spPr>
        <a:xfrm rot="295753">
          <a:off x="4465936" y="1301997"/>
          <a:ext cx="1536307" cy="7169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Control over execution</a:t>
          </a:r>
          <a:endParaRPr lang="en-US" sz="1800" kern="1200" dirty="0"/>
        </a:p>
      </dsp:txBody>
      <dsp:txXfrm>
        <a:off x="4500934" y="1336995"/>
        <a:ext cx="1466311" cy="646947"/>
      </dsp:txXfrm>
    </dsp:sp>
    <dsp:sp modelId="{58071F53-AB76-4A45-B72E-DACDB9420FCB}">
      <dsp:nvSpPr>
        <dsp:cNvPr id="0" name=""/>
        <dsp:cNvSpPr/>
      </dsp:nvSpPr>
      <dsp:spPr>
        <a:xfrm rot="295753">
          <a:off x="2057322" y="2507536"/>
          <a:ext cx="1536307" cy="7169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Inflexible</a:t>
          </a:r>
          <a:endParaRPr lang="en-US" sz="1800" kern="1200" dirty="0"/>
        </a:p>
      </dsp:txBody>
      <dsp:txXfrm>
        <a:off x="2092320" y="2542534"/>
        <a:ext cx="1466311" cy="646947"/>
      </dsp:txXfrm>
    </dsp:sp>
    <dsp:sp modelId="{21E7FD9D-9F87-1349-8258-D383BFDDF1F9}">
      <dsp:nvSpPr>
        <dsp:cNvPr id="0" name=""/>
        <dsp:cNvSpPr/>
      </dsp:nvSpPr>
      <dsp:spPr>
        <a:xfrm rot="295753">
          <a:off x="2155215" y="1804939"/>
          <a:ext cx="1536307" cy="7169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Lots of hand coding</a:t>
          </a:r>
          <a:endParaRPr lang="en-US" sz="1800" kern="1200" dirty="0"/>
        </a:p>
      </dsp:txBody>
      <dsp:txXfrm>
        <a:off x="2190213" y="1839937"/>
        <a:ext cx="1466311" cy="646947"/>
      </dsp:txXfrm>
    </dsp:sp>
    <dsp:sp modelId="{2C658378-23D5-5A42-A385-FAE990B5E541}">
      <dsp:nvSpPr>
        <dsp:cNvPr id="0" name=""/>
        <dsp:cNvSpPr/>
      </dsp:nvSpPr>
      <dsp:spPr>
        <a:xfrm rot="295753">
          <a:off x="2227068" y="1086448"/>
          <a:ext cx="1536307" cy="7169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Semantics hidden</a:t>
          </a:r>
          <a:endParaRPr lang="en-US" sz="1800" kern="1200" dirty="0"/>
        </a:p>
      </dsp:txBody>
      <dsp:txXfrm>
        <a:off x="2262066" y="1121446"/>
        <a:ext cx="1466311" cy="6469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6438B-908F-0442-846F-306472A5288D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8645-B7E4-824A-8BE9-7FE135A0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317F3-CD57-E54F-9184-FCE82B334D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9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572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C2784-2D70-4A64-87F5-A7DB344B3331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630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9C2784-2D70-4A64-87F5-A7DB344B3331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74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4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04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this is what someone would write by hand, or when teaching a class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DBCF3D3A-A752-1A46-A0B4-514E05070AF0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4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A8DF6BCD-6280-2348-B874-2B6D736D2FBC}" type="slidenum">
              <a:rPr lang="en-US" altLang="en-US" sz="1300"/>
              <a:pPr eaLnBrk="1" hangingPunct="1"/>
              <a:t>11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9767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fld id="{17FDD808-AD2E-1345-AA1D-08D6D97DD56E}" type="slidenum">
              <a:rPr lang="en-US" altLang="en-US">
                <a:latin typeface="Calibri" charset="0"/>
              </a:rPr>
              <a:pPr/>
              <a:t>13</a:t>
            </a:fld>
            <a:endParaRPr lang="en-US" altLang="en-US">
              <a:latin typeface="Calibri" charset="0"/>
            </a:endParaRPr>
          </a:p>
        </p:txBody>
      </p:sp>
      <p:sp>
        <p:nvSpPr>
          <p:cNvPr id="532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0"/>
            <a:ext cx="4832350" cy="362426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54088" y="4570413"/>
            <a:ext cx="5407025" cy="4332287"/>
          </a:xfrm>
          <a:ln>
            <a:round/>
            <a:headEnd/>
            <a:tailEnd/>
          </a:ln>
        </p:spPr>
        <p:txBody>
          <a:bodyPr wrap="none" anchor="ctr"/>
          <a:lstStyle/>
          <a:p>
            <a:pPr marL="241653" indent="-241653" defTabSz="9666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defTabSz="96661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</p:txBody>
      </p:sp>
      <p:sp>
        <p:nvSpPr>
          <p:cNvPr id="53253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4266152-8AF3-964B-8508-BC4ED33E099C}" type="datetime1">
              <a:rPr lang="en-US" altLang="en-US">
                <a:latin typeface="Calibri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2/6/17</a:t>
            </a:fld>
            <a:endParaRPr lang="en-US" alt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4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036800" y="-12387263"/>
            <a:ext cx="17486313" cy="13114338"/>
          </a:xfrm>
          <a:solidFill>
            <a:srgbClr val="FFFFFF"/>
          </a:solidFill>
          <a:ln/>
        </p:spPr>
      </p:sp>
      <p:sp>
        <p:nvSpPr>
          <p:cNvPr id="4505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46762" cy="43164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/>
          <a:lstStyle/>
          <a:p>
            <a:endParaRPr lang="en-US" altLang="en-US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8637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algn="r" eaLnBrk="1" hangingPunct="1"/>
            <a:fld id="{3ED6AB9B-07F4-7C44-B535-92629223F322}" type="slidenum">
              <a:rPr lang="en-US" altLang="en-US"/>
              <a:pPr algn="r" eaLnBrk="1" hangingPunct="1"/>
              <a:t>26</a:t>
            </a:fld>
            <a:endParaRPr lang="en-US" alt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6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92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8195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4186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09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9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8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3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6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3EE12-66F9-AB4B-BD9D-32C478CD301E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BD7A-EA2E-D04E-A0A8-4F13B886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loudera/hw09-hadoop-development-at-facebook-hive-and-hdfs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inter_(computer_programming)" TargetMode="External"/><Relationship Id="rId4" Type="http://schemas.openxmlformats.org/officeDocument/2006/relationships/hyperlink" Target="https://en.wikipedia.org/wiki/Record_(computer_science)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mputer_fi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2.xls"/><Relationship Id="rId4" Type="http://schemas.openxmlformats.org/officeDocument/2006/relationships/image" Target="../media/image13.wmf"/><Relationship Id="rId5" Type="http://schemas.openxmlformats.org/officeDocument/2006/relationships/oleObject" Target="../embeddings/Microsoft_Excel_97_-_2004_Worksheet3.xls"/><Relationship Id="rId6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691" y="1553285"/>
            <a:ext cx="8424710" cy="2341022"/>
          </a:xfrm>
        </p:spPr>
        <p:txBody>
          <a:bodyPr>
            <a:normAutofit/>
          </a:bodyPr>
          <a:lstStyle/>
          <a:p>
            <a:r>
              <a:rPr lang="en-US" altLang="zh-CN" sz="5400" b="1" dirty="0" smtClean="0">
                <a:cs typeface="Perpetua"/>
              </a:rPr>
              <a:t>IDS561 </a:t>
            </a:r>
            <a:r>
              <a:rPr lang="en-US" sz="5400" b="1" dirty="0" smtClean="0">
                <a:cs typeface="Perpetua"/>
              </a:rPr>
              <a:t>Big Data Analytics </a:t>
            </a:r>
            <a:r>
              <a:rPr lang="en-US" altLang="zh-CN" sz="4000" dirty="0" smtClean="0">
                <a:cs typeface="Perpetua"/>
              </a:rPr>
              <a:t/>
            </a:r>
            <a:br>
              <a:rPr lang="en-US" altLang="zh-CN" sz="4000" dirty="0" smtClean="0">
                <a:cs typeface="Perpetua"/>
              </a:rPr>
            </a:br>
            <a:endParaRPr lang="en-US" sz="2000" dirty="0">
              <a:cs typeface="Perpetu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060" y="3894307"/>
            <a:ext cx="66819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 smtClean="0">
                <a:cs typeface="Perpetua"/>
              </a:rPr>
              <a:t>Yuheng</a:t>
            </a:r>
            <a:r>
              <a:rPr lang="en-US" altLang="zh-CN" sz="3600" dirty="0" smtClean="0">
                <a:cs typeface="Perpetua"/>
              </a:rPr>
              <a:t> </a:t>
            </a:r>
            <a:r>
              <a:rPr lang="en-US" altLang="zh-CN" sz="3600" dirty="0" smtClean="0">
                <a:cs typeface="Perpetua"/>
              </a:rPr>
              <a:t>Hu</a:t>
            </a:r>
            <a:endParaRPr lang="en-US" altLang="zh-CN" sz="3600" dirty="0" smtClean="0">
              <a:cs typeface="Perpetu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UIC IDS561: Big Data Analytics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50BD6-C976-1941-9DD1-91A64D50661C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" y="5426075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and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Hive: data warehousing application in Hadoop</a:t>
            </a:r>
          </a:p>
          <a:p>
            <a:pPr lvl="1"/>
            <a:r>
              <a:rPr lang="en-US" dirty="0" smtClean="0"/>
              <a:t>Query language is HQL, variant of SQL</a:t>
            </a:r>
          </a:p>
          <a:p>
            <a:pPr lvl="1"/>
            <a:r>
              <a:rPr lang="en-US" dirty="0" smtClean="0"/>
              <a:t>Tables stored on HDFS as flat files</a:t>
            </a:r>
          </a:p>
          <a:p>
            <a:pPr lvl="1"/>
            <a:r>
              <a:rPr lang="en-US" dirty="0" smtClean="0"/>
              <a:t>Developed by </a:t>
            </a:r>
            <a:r>
              <a:rPr lang="en-US" dirty="0" err="1" smtClean="0"/>
              <a:t>Facebook</a:t>
            </a:r>
            <a:r>
              <a:rPr lang="en-US" dirty="0" smtClean="0"/>
              <a:t>, now open source</a:t>
            </a:r>
          </a:p>
          <a:p>
            <a:r>
              <a:rPr lang="en-US" dirty="0" smtClean="0"/>
              <a:t>Pig: large-scale data processing system</a:t>
            </a:r>
          </a:p>
          <a:p>
            <a:pPr lvl="1"/>
            <a:r>
              <a:rPr lang="en-US" dirty="0" smtClean="0"/>
              <a:t>Scripts are written in Pig Latin, a dataflow language</a:t>
            </a:r>
          </a:p>
          <a:p>
            <a:pPr lvl="1"/>
            <a:r>
              <a:rPr lang="en-US" dirty="0" smtClean="0"/>
              <a:t>Developed by Yahoo!, now open source</a:t>
            </a:r>
          </a:p>
          <a:p>
            <a:pPr lvl="1"/>
            <a:r>
              <a:rPr lang="en-US" dirty="0" smtClean="0"/>
              <a:t>Roughly 1/3 of all Yahoo! internal jobs</a:t>
            </a:r>
          </a:p>
          <a:p>
            <a:r>
              <a:rPr lang="en-US" dirty="0" smtClean="0"/>
              <a:t>Common idea:</a:t>
            </a:r>
          </a:p>
          <a:p>
            <a:pPr lvl="1"/>
            <a:r>
              <a:rPr lang="en-US" dirty="0" smtClean="0"/>
              <a:t>Provide higher-level language to facilitate large-data processing</a:t>
            </a:r>
          </a:p>
          <a:p>
            <a:pPr lvl="1"/>
            <a:r>
              <a:rPr lang="en-US" dirty="0" smtClean="0"/>
              <a:t>Higher-level language “compiles down” to Hadoop jobs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l="18000" r="18000"/>
          <a:stretch>
            <a:fillRect/>
          </a:stretch>
        </p:blipFill>
        <p:spPr>
          <a:xfrm>
            <a:off x="7239000" y="2819400"/>
            <a:ext cx="1682496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hiv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914400"/>
            <a:ext cx="1795299" cy="16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7772400" cy="762000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 smtClean="0">
                <a:solidFill>
                  <a:schemeClr val="tx1"/>
                </a:solidFill>
                <a:ea typeface="ＭＳ Ｐゴシック" charset="-128"/>
              </a:rPr>
              <a:t>Motivation of HIVE</a:t>
            </a:r>
            <a:endParaRPr lang="en-US" altLang="en-US" sz="3200" dirty="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Problem : Data, data and more data</a:t>
            </a:r>
          </a:p>
          <a:p>
            <a:pPr lvl="1"/>
            <a:r>
              <a:rPr lang="en-US" sz="2000" dirty="0" smtClean="0"/>
              <a:t>Prior to 2008, data processing at FB was built around a data warehouse built using a commercial RDBMS.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Several TBs of data everyday, </a:t>
            </a:r>
            <a:r>
              <a:rPr lang="en-US" sz="2000" dirty="0"/>
              <a:t>some daily data processing jobs were taking more than a </a:t>
            </a:r>
            <a:r>
              <a:rPr lang="en-US" sz="2000" dirty="0" smtClean="0"/>
              <a:t>day</a:t>
            </a:r>
            <a:endParaRPr lang="en-US" altLang="en-US" sz="2000" dirty="0" smtClean="0">
              <a:ea typeface="ＭＳ Ｐゴシック" charset="-128"/>
            </a:endParaRPr>
          </a:p>
          <a:p>
            <a:r>
              <a:rPr lang="en-US" altLang="en-US" sz="2400" dirty="0" smtClean="0">
                <a:ea typeface="ＭＳ Ｐゴシック" charset="-128"/>
              </a:rPr>
              <a:t>The </a:t>
            </a:r>
            <a:r>
              <a:rPr lang="en-US" altLang="en-US" sz="2400" dirty="0">
                <a:ea typeface="ＭＳ Ｐゴシック" charset="-128"/>
              </a:rPr>
              <a:t>Hadoop Experiment: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Uses Hadoop File System (HDFS)</a:t>
            </a:r>
          </a:p>
          <a:p>
            <a:pPr lvl="1"/>
            <a:r>
              <a:rPr lang="en-US" altLang="en-US" sz="2000" dirty="0" smtClean="0">
                <a:ea typeface="ＭＳ Ｐゴシック" charset="-128"/>
              </a:rPr>
              <a:t>Scalable/Available</a:t>
            </a:r>
            <a:endParaRPr lang="en-US" altLang="en-US" sz="2000" dirty="0">
              <a:ea typeface="ＭＳ Ｐゴシック" charset="-128"/>
            </a:endParaRPr>
          </a:p>
          <a:p>
            <a:r>
              <a:rPr lang="en-US" altLang="en-US" sz="2400" dirty="0">
                <a:ea typeface="ＭＳ Ｐゴシック" charset="-128"/>
              </a:rPr>
              <a:t>Problem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Lacked Expressiveness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Map-Reduce hard to </a:t>
            </a:r>
            <a:r>
              <a:rPr lang="en-US" altLang="en-US" sz="2000" dirty="0" smtClean="0">
                <a:ea typeface="ＭＳ Ｐゴシック" charset="-128"/>
              </a:rPr>
              <a:t>program</a:t>
            </a:r>
            <a:endParaRPr lang="en-US" altLang="en-US" sz="2000" dirty="0">
              <a:ea typeface="ＭＳ Ｐゴシック" charset="-128"/>
            </a:endParaRPr>
          </a:p>
          <a:p>
            <a:r>
              <a:rPr lang="en-US" altLang="en-US" sz="2400" dirty="0">
                <a:ea typeface="ＭＳ Ｐゴシック" charset="-128"/>
              </a:rPr>
              <a:t>Solution : HIVE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5" name="Picture 4" descr="hive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43901" y="5023080"/>
            <a:ext cx="1795299" cy="16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0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>
            <a:normAutofit lnSpcReduction="10000"/>
          </a:bodyPr>
          <a:lstStyle/>
          <a:p>
            <a:r>
              <a:rPr lang="en-US" altLang="zh-CN" sz="3500" dirty="0" smtClean="0"/>
              <a:t>Combine </a:t>
            </a:r>
            <a:r>
              <a:rPr lang="en-US" altLang="zh-CN" sz="3500" dirty="0"/>
              <a:t>SQL and </a:t>
            </a:r>
            <a:r>
              <a:rPr lang="en-US" altLang="zh-CN" sz="3500" dirty="0" smtClean="0"/>
              <a:t>Map-Reduce</a:t>
            </a:r>
          </a:p>
          <a:p>
            <a:pPr lvl="1"/>
            <a:r>
              <a:rPr lang="en-US" altLang="zh-CN" sz="2600" dirty="0"/>
              <a:t>Map-Reduce is </a:t>
            </a:r>
            <a:r>
              <a:rPr lang="en-US" altLang="zh-CN" sz="2600" dirty="0" smtClean="0"/>
              <a:t>scalable, so </a:t>
            </a:r>
            <a:r>
              <a:rPr lang="en-US" altLang="zh-CN" sz="2600" dirty="0">
                <a:ea typeface="ＭＳ Ｐゴシック" charset="-128"/>
              </a:rPr>
              <a:t>u</a:t>
            </a:r>
            <a:r>
              <a:rPr lang="en-US" altLang="en-US" sz="2600" dirty="0" smtClean="0">
                <a:ea typeface="ＭＳ Ｐゴシック" charset="-128"/>
              </a:rPr>
              <a:t>ses </a:t>
            </a:r>
            <a:r>
              <a:rPr lang="en-US" altLang="en-US" sz="2600" dirty="0">
                <a:ea typeface="ＭＳ Ｐゴシック" charset="-128"/>
              </a:rPr>
              <a:t>Map-Reduce for execution</a:t>
            </a:r>
          </a:p>
          <a:p>
            <a:pPr lvl="1"/>
            <a:r>
              <a:rPr lang="en-US" altLang="en-US" sz="2600" dirty="0">
                <a:ea typeface="ＭＳ Ｐゴシック" charset="-128"/>
              </a:rPr>
              <a:t>HDFS for </a:t>
            </a:r>
            <a:r>
              <a:rPr lang="en-US" altLang="en-US" sz="2600" dirty="0" smtClean="0">
                <a:ea typeface="ＭＳ Ｐゴシック" charset="-128"/>
              </a:rPr>
              <a:t>Storage</a:t>
            </a:r>
          </a:p>
          <a:p>
            <a:pPr lvl="1"/>
            <a:r>
              <a:rPr lang="en-US" altLang="zh-CN" sz="2600" dirty="0"/>
              <a:t>SQL has a huge user base</a:t>
            </a:r>
          </a:p>
          <a:p>
            <a:pPr lvl="1"/>
            <a:r>
              <a:rPr lang="en-US" altLang="zh-CN" sz="2600" dirty="0"/>
              <a:t>SQL is easy to code</a:t>
            </a:r>
          </a:p>
          <a:p>
            <a:r>
              <a:rPr lang="en-US" altLang="en-US" sz="3800" dirty="0"/>
              <a:t>A database/data warehouse on top of Hadoop</a:t>
            </a:r>
          </a:p>
          <a:p>
            <a:pPr lvl="1"/>
            <a:r>
              <a:rPr lang="en-US" altLang="en-US" sz="2800" dirty="0"/>
              <a:t>Rich data types (</a:t>
            </a:r>
            <a:r>
              <a:rPr lang="en-US" altLang="en-US" sz="2800" dirty="0" err="1"/>
              <a:t>structs</a:t>
            </a:r>
            <a:r>
              <a:rPr lang="en-US" altLang="en-US" sz="2800" dirty="0"/>
              <a:t>, lists and maps)</a:t>
            </a:r>
          </a:p>
          <a:p>
            <a:pPr lvl="1"/>
            <a:r>
              <a:rPr lang="en-US" altLang="en-US" sz="2800" dirty="0"/>
              <a:t>Efficient implementations of SQL filters, joins and group-</a:t>
            </a:r>
            <a:r>
              <a:rPr lang="en-US" altLang="en-US" sz="2800" dirty="0" err="1"/>
              <a:t>by’s</a:t>
            </a:r>
            <a:r>
              <a:rPr lang="en-US" altLang="en-US" sz="2800" dirty="0"/>
              <a:t> on top of map reduce</a:t>
            </a:r>
          </a:p>
          <a:p>
            <a:pPr lvl="1"/>
            <a:endParaRPr lang="en-US" altLang="zh-CN" dirty="0"/>
          </a:p>
          <a:p>
            <a:pPr lvl="1"/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74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7540625" cy="766763"/>
          </a:xfrm>
        </p:spPr>
        <p:txBody>
          <a:bodyPr tIns="1008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/>
              <a:t>Hive Usage @ Facebook</a:t>
            </a:r>
          </a:p>
        </p:txBody>
      </p:sp>
      <p:sp>
        <p:nvSpPr>
          <p:cNvPr id="27651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341313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Statistics per day: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4 TB of compressed new data added per day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135TB of compressed data scanned per day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7500+ Hive jobs on per day</a:t>
            </a:r>
          </a:p>
          <a:p>
            <a:pPr marL="341313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Hive simplifies Hadoop: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~200 people/month run jobs on Hadoop/Hive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Analysts (non-engineers) use Hadoop through Hive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/>
              <a:t>95% of jobs are Hive Jobs</a:t>
            </a:r>
          </a:p>
          <a:p>
            <a:pPr marL="741363" lvl="1" indent="-341313">
              <a:buClr>
                <a:srgbClr val="9900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>
                <a:hlinkClick r:id="rId3"/>
              </a:rPr>
              <a:t>http://www.slideshare.net/cloudera/hw09-hadoop-development-at-facebook-hive-and-hdfs</a:t>
            </a:r>
            <a:endParaRPr lang="en-US" altLang="en-US">
              <a:solidFill>
                <a:srgbClr val="FF0000"/>
              </a:solidFill>
            </a:endParaRPr>
          </a:p>
          <a:p>
            <a:pPr marL="741363" lvl="1" indent="-341313">
              <a:buClr>
                <a:srgbClr val="9900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>
              <a:solidFill>
                <a:srgbClr val="FF0000"/>
              </a:solidFill>
            </a:endParaRPr>
          </a:p>
          <a:p>
            <a:pPr marL="741363" lvl="1" indent="-341313">
              <a:buClr>
                <a:srgbClr val="990000"/>
              </a:buClr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>
                <a:solidFill>
                  <a:srgbClr val="FF0000"/>
                </a:solidFill>
              </a:rPr>
              <a:t>  </a:t>
            </a:r>
          </a:p>
          <a:p>
            <a:pPr marL="741363" lvl="1" indent="-341313">
              <a:buClr>
                <a:srgbClr val="990000"/>
              </a:buClr>
              <a:buFont typeface="Wingdings 3" charset="2"/>
              <a:buChar char="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z="280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316788" y="6284913"/>
            <a:ext cx="1827212" cy="51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fld id="{6FE63E95-EDB7-614D-A75A-A14F295BEF7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7653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2971800" y="6386513"/>
            <a:ext cx="3505200" cy="47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charset="0"/>
                <a:ea typeface="ＭＳ Ｐゴシック" charset="-128"/>
              </a:defRPr>
            </a:lvl9pPr>
          </a:lstStyle>
          <a:p>
            <a:r>
              <a:rPr lang="en-US" altLang="en-US"/>
              <a:t>Introduction to Hive</a:t>
            </a:r>
          </a:p>
        </p:txBody>
      </p:sp>
      <p:pic>
        <p:nvPicPr>
          <p:cNvPr id="2765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13" y="381000"/>
            <a:ext cx="1931987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753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28588"/>
            <a:ext cx="8226425" cy="1431925"/>
          </a:xfrm>
        </p:spPr>
        <p:txBody>
          <a:bodyPr lIns="82287" tIns="41143" bIns="41143"/>
          <a:lstStyle/>
          <a:p>
            <a:pPr>
              <a:tabLst>
                <a:tab pos="0" algn="l"/>
                <a:tab pos="411163" algn="l"/>
                <a:tab pos="822325" algn="l"/>
                <a:tab pos="1233488" algn="l"/>
                <a:tab pos="1644650" algn="l"/>
                <a:tab pos="2057400" algn="l"/>
                <a:tab pos="2468563" algn="l"/>
                <a:tab pos="2879725" algn="l"/>
                <a:tab pos="3290888" algn="l"/>
                <a:tab pos="3702050" algn="l"/>
                <a:tab pos="4114800" algn="l"/>
                <a:tab pos="4525963" algn="l"/>
                <a:tab pos="4937125" algn="l"/>
                <a:tab pos="5348288" algn="l"/>
                <a:tab pos="5759450" algn="l"/>
                <a:tab pos="6172200" algn="l"/>
                <a:tab pos="6583363" algn="l"/>
                <a:tab pos="6994525" algn="l"/>
                <a:tab pos="7405688" algn="l"/>
                <a:tab pos="7816850" algn="l"/>
                <a:tab pos="8229600" algn="l"/>
              </a:tabLst>
            </a:pPr>
            <a:r>
              <a:rPr lang="en-US" altLang="en-US" dirty="0"/>
              <a:t>Type </a:t>
            </a:r>
            <a:r>
              <a:rPr lang="en-US" altLang="en-US" dirty="0" smtClean="0"/>
              <a:t>System in HIVE</a:t>
            </a:r>
            <a:endParaRPr lang="en-US" altLang="en-US" dirty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6425" cy="4333875"/>
          </a:xfrm>
        </p:spPr>
        <p:txBody>
          <a:bodyPr lIns="82287" tIns="41143" rIns="82287" bIns="41143"/>
          <a:lstStyle/>
          <a:p>
            <a:pPr marL="303213" indent="-303213">
              <a:buSzPct val="93000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Primitive types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 err="1"/>
              <a:t>Integers:TINYINT</a:t>
            </a:r>
            <a:r>
              <a:rPr lang="en-US" altLang="en-US" sz="2000" dirty="0"/>
              <a:t>, SMALLINT, INT, BIGINT.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Boolean: BOOLEAN.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Floating point numbers: FLOAT, DOUBLE .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String: STRING.</a:t>
            </a:r>
          </a:p>
          <a:p>
            <a:pPr marL="303213" indent="-303213">
              <a:buSzPct val="93000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Complex types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 err="1"/>
              <a:t>Structs</a:t>
            </a:r>
            <a:r>
              <a:rPr lang="en-US" altLang="en-US" sz="2000" dirty="0"/>
              <a:t>: {a INT; b INT}.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Maps:  M['group'].</a:t>
            </a:r>
          </a:p>
          <a:p>
            <a:pPr marL="1330325" lvl="1" indent="-508000">
              <a:buFont typeface="Times New Roman" charset="0"/>
              <a:buChar char="–"/>
              <a:tabLst>
                <a:tab pos="303213" algn="l"/>
                <a:tab pos="404813" algn="l"/>
                <a:tab pos="815975" algn="l"/>
                <a:tab pos="1228725" algn="l"/>
                <a:tab pos="1639888" algn="l"/>
                <a:tab pos="2051050" algn="l"/>
                <a:tab pos="2462213" algn="l"/>
                <a:tab pos="2873375" algn="l"/>
                <a:tab pos="3286125" algn="l"/>
                <a:tab pos="3697288" algn="l"/>
                <a:tab pos="4108450" algn="l"/>
                <a:tab pos="4519613" algn="l"/>
                <a:tab pos="4930775" algn="l"/>
                <a:tab pos="5343525" algn="l"/>
                <a:tab pos="5754688" algn="l"/>
                <a:tab pos="6165850" algn="l"/>
                <a:tab pos="6577013" algn="l"/>
                <a:tab pos="6988175" algn="l"/>
                <a:tab pos="7400925" algn="l"/>
                <a:tab pos="7812088" algn="l"/>
                <a:tab pos="8223250" algn="l"/>
              </a:tabLst>
            </a:pPr>
            <a:r>
              <a:rPr lang="en-US" altLang="en-US" sz="2000" dirty="0"/>
              <a:t>Arrays:  ['a', 'b', 'c'], A[1] returns 'b'.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04335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Tables</a:t>
            </a:r>
          </a:p>
          <a:p>
            <a:pPr lvl="1"/>
            <a:r>
              <a:rPr lang="en-US" smtClean="0"/>
              <a:t>Typed columns (int, float, string, boolean)</a:t>
            </a:r>
          </a:p>
          <a:p>
            <a:pPr lvl="1"/>
            <a:r>
              <a:rPr lang="en-US" smtClean="0"/>
              <a:t>Also, list: map (for JSON-like data)</a:t>
            </a:r>
          </a:p>
          <a:p>
            <a:r>
              <a:rPr lang="en-US" smtClean="0"/>
              <a:t>Partitions</a:t>
            </a:r>
          </a:p>
          <a:p>
            <a:pPr lvl="1"/>
            <a:r>
              <a:rPr lang="en-US" smtClean="0"/>
              <a:t>For example, range-partition tables by date</a:t>
            </a:r>
          </a:p>
          <a:p>
            <a:r>
              <a:rPr lang="en-US" smtClean="0"/>
              <a:t>Buckets</a:t>
            </a:r>
          </a:p>
          <a:p>
            <a:pPr lvl="1"/>
            <a:r>
              <a:rPr lang="en-US" smtClean="0"/>
              <a:t>Hash partitions within ranges (useful for sampling, join optimization)</a:t>
            </a:r>
            <a:endParaRPr lang="en-US" dirty="0" smtClean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cc-licensed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Cloudera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8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95300" y="1371600"/>
            <a:ext cx="8305800" cy="48768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Tables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Analogous to tables in relational </a:t>
            </a:r>
            <a:r>
              <a:rPr lang="en-US" altLang="en-US" dirty="0" err="1">
                <a:ea typeface="ＭＳ Ｐゴシック" charset="-128"/>
              </a:rPr>
              <a:t>DBs.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Each table has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corresponding directory </a:t>
            </a:r>
            <a:r>
              <a:rPr lang="en-US" altLang="en-US" dirty="0">
                <a:ea typeface="ＭＳ Ｐゴシック" charset="-128"/>
              </a:rPr>
              <a:t>in </a:t>
            </a:r>
            <a:r>
              <a:rPr lang="en-US" altLang="en-US" dirty="0" smtClean="0">
                <a:ea typeface="ＭＳ Ｐゴシック" charset="-128"/>
              </a:rPr>
              <a:t>HDFS,</a:t>
            </a:r>
          </a:p>
          <a:p>
            <a:r>
              <a:rPr lang="en-US" altLang="en-US" sz="2200" dirty="0" smtClean="0"/>
              <a:t>Example</a:t>
            </a:r>
            <a:r>
              <a:rPr lang="en-US" altLang="en-US" sz="2200" dirty="0"/>
              <a:t>:</a:t>
            </a:r>
          </a:p>
          <a:p>
            <a:pPr>
              <a:buFont typeface="Wingdings 2" charset="2"/>
              <a:buNone/>
            </a:pPr>
            <a:r>
              <a:rPr lang="en-US" altLang="en-US" sz="2200" dirty="0"/>
              <a:t>	</a:t>
            </a:r>
            <a:endParaRPr lang="en-US" altLang="en-US" dirty="0">
              <a:ea typeface="ＭＳ Ｐゴシック" charset="-128"/>
            </a:endParaRPr>
          </a:p>
          <a:p>
            <a:pPr lvl="3">
              <a:buFont typeface="Wingdings 2" charset="2"/>
              <a:buNone/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19294" y="2719744"/>
            <a:ext cx="6286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 2" charset="2"/>
              <a:buNone/>
            </a:pPr>
            <a:r>
              <a:rPr lang="en-US" altLang="en-US" sz="2400" b="1" dirty="0" smtClean="0"/>
              <a:t>Create a table in Hive</a:t>
            </a:r>
          </a:p>
          <a:p>
            <a:pPr>
              <a:buFont typeface="Wingdings 2" charset="2"/>
              <a:buNone/>
            </a:pPr>
            <a:r>
              <a:rPr lang="en-US" altLang="en-US" sz="2400" dirty="0" smtClean="0">
                <a:solidFill>
                  <a:srgbClr val="0432FF"/>
                </a:solidFill>
              </a:rPr>
              <a:t>Create </a:t>
            </a:r>
            <a:r>
              <a:rPr lang="en-US" altLang="en-US" sz="2400" dirty="0">
                <a:solidFill>
                  <a:srgbClr val="0432FF"/>
                </a:solidFill>
              </a:rPr>
              <a:t>Table records(</a:t>
            </a:r>
            <a:r>
              <a:rPr lang="en-US" altLang="en-US" sz="2400" dirty="0" err="1">
                <a:solidFill>
                  <a:srgbClr val="0432FF"/>
                </a:solidFill>
              </a:rPr>
              <a:t>yr</a:t>
            </a:r>
            <a:r>
              <a:rPr lang="en-US" altLang="en-US" sz="2400" dirty="0">
                <a:solidFill>
                  <a:srgbClr val="0432FF"/>
                </a:solidFill>
              </a:rPr>
              <a:t> string, temp </a:t>
            </a:r>
            <a:r>
              <a:rPr lang="en-US" altLang="en-US" sz="2400" dirty="0" err="1">
                <a:solidFill>
                  <a:srgbClr val="0432FF"/>
                </a:solidFill>
              </a:rPr>
              <a:t>int</a:t>
            </a:r>
            <a:r>
              <a:rPr lang="en-US" altLang="en-US" sz="2400" dirty="0">
                <a:solidFill>
                  <a:srgbClr val="0432FF"/>
                </a:solidFill>
              </a:rPr>
              <a:t>) </a:t>
            </a:r>
          </a:p>
          <a:p>
            <a:pPr>
              <a:buFont typeface="Wingdings 2" charset="2"/>
              <a:buNone/>
            </a:pPr>
            <a:r>
              <a:rPr lang="en-US" altLang="en-US" sz="2400" dirty="0" smtClean="0">
                <a:solidFill>
                  <a:srgbClr val="0432FF"/>
                </a:solidFill>
              </a:rPr>
              <a:t>row </a:t>
            </a:r>
            <a:r>
              <a:rPr lang="en-US" altLang="en-US" sz="2400" dirty="0">
                <a:solidFill>
                  <a:srgbClr val="0432FF"/>
                </a:solidFill>
              </a:rPr>
              <a:t>format  Delimited Fields Terminated by ‘\t</a:t>
            </a:r>
            <a:r>
              <a:rPr lang="en-US" altLang="en-US" sz="2400" dirty="0" smtClean="0">
                <a:solidFill>
                  <a:srgbClr val="0432FF"/>
                </a:solidFill>
              </a:rPr>
              <a:t>’</a:t>
            </a:r>
            <a:endParaRPr lang="en-US" altLang="en-US" sz="2400" dirty="0">
              <a:solidFill>
                <a:srgbClr val="0432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9294" y="3996273"/>
            <a:ext cx="6175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 2" charset="2"/>
              <a:buNone/>
            </a:pPr>
            <a:r>
              <a:rPr lang="en-US" altLang="en-US" sz="2400" b="1" dirty="0" smtClean="0"/>
              <a:t>Populate Hive with the data</a:t>
            </a:r>
          </a:p>
          <a:p>
            <a:pPr>
              <a:buFont typeface="Wingdings 2" charset="2"/>
              <a:buNone/>
            </a:pPr>
            <a:r>
              <a:rPr lang="en-US" altLang="en-US" sz="2400" dirty="0" smtClean="0">
                <a:solidFill>
                  <a:srgbClr val="0432FF"/>
                </a:solidFill>
              </a:rPr>
              <a:t>Load Data Local </a:t>
            </a:r>
            <a:r>
              <a:rPr lang="en-US" altLang="en-US" sz="2400" dirty="0" err="1" smtClean="0">
                <a:solidFill>
                  <a:srgbClr val="0432FF"/>
                </a:solidFill>
              </a:rPr>
              <a:t>Inpath</a:t>
            </a:r>
            <a:r>
              <a:rPr lang="en-US" altLang="en-US" sz="2400" dirty="0" smtClean="0">
                <a:solidFill>
                  <a:srgbClr val="0432FF"/>
                </a:solidFill>
              </a:rPr>
              <a:t> ‘input/</a:t>
            </a:r>
            <a:r>
              <a:rPr lang="en-US" altLang="en-US" sz="2400" dirty="0" err="1" smtClean="0">
                <a:solidFill>
                  <a:srgbClr val="0432FF"/>
                </a:solidFill>
              </a:rPr>
              <a:t>sample.txt</a:t>
            </a:r>
            <a:r>
              <a:rPr lang="en-US" altLang="en-US" sz="2400" dirty="0" smtClean="0">
                <a:solidFill>
                  <a:srgbClr val="0432FF"/>
                </a:solidFill>
              </a:rPr>
              <a:t>’</a:t>
            </a:r>
          </a:p>
          <a:p>
            <a:pPr>
              <a:buFont typeface="Wingdings 2" charset="2"/>
              <a:buNone/>
            </a:pPr>
            <a:r>
              <a:rPr lang="en-US" altLang="en-US" sz="2400" dirty="0" smtClean="0">
                <a:solidFill>
                  <a:srgbClr val="0432FF"/>
                </a:solidFill>
              </a:rPr>
              <a:t>Overwrite into Table records;</a:t>
            </a:r>
            <a:endParaRPr lang="en-US" altLang="en-US" sz="2400" dirty="0">
              <a:solidFill>
                <a:srgbClr val="0432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9294" y="5462409"/>
            <a:ext cx="7187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Hive moves data to its corresponding directory in HDFS</a:t>
            </a:r>
          </a:p>
          <a:p>
            <a:r>
              <a:rPr lang="en-US" sz="2400" dirty="0" smtClean="0">
                <a:solidFill>
                  <a:srgbClr val="0432FF"/>
                </a:solidFill>
              </a:rPr>
              <a:t>% </a:t>
            </a:r>
            <a:r>
              <a:rPr lang="en-US" sz="2400" dirty="0" err="1">
                <a:solidFill>
                  <a:srgbClr val="0432FF"/>
                </a:solidFill>
              </a:rPr>
              <a:t>l</a:t>
            </a:r>
            <a:r>
              <a:rPr lang="en-US" sz="2400" dirty="0" err="1" smtClean="0">
                <a:solidFill>
                  <a:srgbClr val="0432FF"/>
                </a:solidFill>
              </a:rPr>
              <a:t>s</a:t>
            </a:r>
            <a:r>
              <a:rPr lang="en-US" sz="2400" dirty="0" smtClean="0">
                <a:solidFill>
                  <a:srgbClr val="0432FF"/>
                </a:solidFill>
              </a:rPr>
              <a:t>  /user/hive/warehouse/records/</a:t>
            </a:r>
          </a:p>
          <a:p>
            <a:r>
              <a:rPr lang="en-US" sz="2400" dirty="0" smtClean="0">
                <a:solidFill>
                  <a:srgbClr val="0432FF"/>
                </a:solidFill>
              </a:rPr>
              <a:t>    </a:t>
            </a:r>
            <a:r>
              <a:rPr lang="en-US" sz="2400" dirty="0" err="1">
                <a:solidFill>
                  <a:srgbClr val="0432FF"/>
                </a:solidFill>
              </a:rPr>
              <a:t>s</a:t>
            </a:r>
            <a:r>
              <a:rPr lang="en-US" sz="2400" dirty="0" err="1" smtClean="0">
                <a:solidFill>
                  <a:srgbClr val="0432FF"/>
                </a:solidFill>
              </a:rPr>
              <a:t>ample.txt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914400"/>
          </a:xfrm>
        </p:spPr>
        <p:txBody>
          <a:bodyPr/>
          <a:lstStyle/>
          <a:p>
            <a:r>
              <a:rPr lang="en-US" altLang="en-US" sz="3200" dirty="0">
                <a:solidFill>
                  <a:schemeClr val="tx1"/>
                </a:solidFill>
                <a:ea typeface="ＭＳ Ｐゴシック" charset="-128"/>
              </a:rPr>
              <a:t>Data Model - </a:t>
            </a:r>
            <a:r>
              <a:rPr lang="en-US" altLang="en-US" sz="3200" dirty="0" smtClean="0">
                <a:solidFill>
                  <a:schemeClr val="tx1"/>
                </a:solidFill>
                <a:ea typeface="ＭＳ Ｐゴシック" charset="-128"/>
              </a:rPr>
              <a:t>Tables</a:t>
            </a:r>
            <a:endParaRPr lang="en-US" altLang="en-US" sz="3200" dirty="0">
              <a:solidFill>
                <a:schemeClr val="tx1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32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772400" cy="914400"/>
          </a:xfrm>
        </p:spPr>
        <p:txBody>
          <a:bodyPr/>
          <a:lstStyle/>
          <a:p>
            <a:r>
              <a:rPr lang="en-US" altLang="en-US" sz="3200" dirty="0">
                <a:solidFill>
                  <a:schemeClr val="tx1"/>
                </a:solidFill>
                <a:ea typeface="ＭＳ Ｐゴシック" charset="-128"/>
              </a:rPr>
              <a:t>Data Model - Partitions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>
                <a:ea typeface="ＭＳ Ｐゴシック" charset="-128"/>
              </a:rPr>
              <a:t>Partitions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Analogous to </a:t>
            </a:r>
            <a:r>
              <a:rPr lang="en-US" altLang="en-US" dirty="0" smtClean="0">
                <a:ea typeface="ＭＳ Ｐゴシック" charset="-128"/>
              </a:rPr>
              <a:t>indexes on </a:t>
            </a:r>
            <a:r>
              <a:rPr lang="en-US" altLang="en-US" dirty="0">
                <a:ea typeface="ＭＳ Ｐゴシック" charset="-128"/>
              </a:rPr>
              <a:t>partition </a:t>
            </a:r>
            <a:r>
              <a:rPr lang="en-US" altLang="en-US" dirty="0" smtClean="0">
                <a:ea typeface="ＭＳ Ｐゴシック" charset="-128"/>
              </a:rPr>
              <a:t>columns</a:t>
            </a:r>
          </a:p>
          <a:p>
            <a:pPr lvl="2"/>
            <a:r>
              <a:rPr lang="en-US" dirty="0"/>
              <a:t>A </a:t>
            </a:r>
            <a:r>
              <a:rPr lang="en-US" dirty="0">
                <a:hlinkClick r:id="rId2" tooltip="Computer file"/>
              </a:rPr>
              <a:t>file</a:t>
            </a:r>
            <a:r>
              <a:rPr lang="en-US" dirty="0"/>
              <a:t> with pairs of keys and </a:t>
            </a:r>
            <a:r>
              <a:rPr lang="en-US" dirty="0">
                <a:hlinkClick r:id="rId3" tooltip="Pointer (computer programming)"/>
              </a:rPr>
              <a:t>pointers</a:t>
            </a:r>
            <a:r>
              <a:rPr lang="en-US" dirty="0"/>
              <a:t> for every </a:t>
            </a:r>
            <a:r>
              <a:rPr lang="en-US" dirty="0">
                <a:hlinkClick r:id="rId4" tooltip="Record (computer science)"/>
              </a:rPr>
              <a:t>record</a:t>
            </a:r>
            <a:r>
              <a:rPr lang="en-US" dirty="0"/>
              <a:t> in the data file. Every key in this file is associated with a particular pointer to </a:t>
            </a:r>
            <a:r>
              <a:rPr lang="en-US" i="1" dirty="0"/>
              <a:t>a record</a:t>
            </a:r>
            <a:r>
              <a:rPr lang="en-US" dirty="0"/>
              <a:t> in the sorted data file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Nested sub-directories in HDFS for each combination of partition column values.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Allows users to efficiently retrieve rows</a:t>
            </a:r>
          </a:p>
          <a:p>
            <a:pPr lvl="1"/>
            <a:r>
              <a:rPr lang="en-US" altLang="en-US" dirty="0">
                <a:ea typeface="ＭＳ Ｐゴシック" charset="-128"/>
              </a:rPr>
              <a:t>Example</a:t>
            </a:r>
          </a:p>
          <a:p>
            <a:pPr lvl="2"/>
            <a:r>
              <a:rPr lang="en-US" altLang="en-US" dirty="0">
                <a:ea typeface="ＭＳ Ｐゴシック" charset="-128"/>
              </a:rPr>
              <a:t>Partition columns: ds, </a:t>
            </a:r>
            <a:r>
              <a:rPr lang="en-US" altLang="en-US" dirty="0" err="1">
                <a:ea typeface="ＭＳ Ｐゴシック" charset="-128"/>
              </a:rPr>
              <a:t>ctry</a:t>
            </a:r>
            <a:endParaRPr lang="en-US" altLang="en-US" dirty="0">
              <a:ea typeface="ＭＳ Ｐゴシック" charset="-128"/>
            </a:endParaRPr>
          </a:p>
          <a:p>
            <a:pPr lvl="2"/>
            <a:r>
              <a:rPr lang="en-US" altLang="en-US" dirty="0">
                <a:ea typeface="ＭＳ Ｐゴシック" charset="-128"/>
              </a:rPr>
              <a:t>HDFS for ds=20120410, </a:t>
            </a:r>
            <a:r>
              <a:rPr lang="en-US" altLang="en-US" dirty="0" err="1">
                <a:ea typeface="ＭＳ Ｐゴシック" charset="-128"/>
              </a:rPr>
              <a:t>ctry</a:t>
            </a:r>
            <a:r>
              <a:rPr lang="en-US" altLang="en-US" dirty="0">
                <a:ea typeface="ＭＳ Ｐゴシック" charset="-128"/>
              </a:rPr>
              <a:t>=US</a:t>
            </a:r>
          </a:p>
          <a:p>
            <a:pPr lvl="3"/>
            <a:r>
              <a:rPr lang="en-US" altLang="en-US" b="1" dirty="0">
                <a:ea typeface="ＭＳ Ｐゴシック" charset="-128"/>
              </a:rPr>
              <a:t>/</a:t>
            </a:r>
            <a:r>
              <a:rPr lang="en-US" altLang="en-US" b="1" dirty="0" err="1" smtClean="0">
                <a:ea typeface="ＭＳ Ｐゴシック" charset="-128"/>
              </a:rPr>
              <a:t>wh</a:t>
            </a:r>
            <a:r>
              <a:rPr lang="en-US" altLang="en-US" b="1" dirty="0" smtClean="0">
                <a:ea typeface="ＭＳ Ｐゴシック" charset="-128"/>
              </a:rPr>
              <a:t>/</a:t>
            </a:r>
            <a:r>
              <a:rPr lang="en-US" altLang="en-US" b="1" dirty="0" err="1" smtClean="0">
                <a:ea typeface="ＭＳ Ｐゴシック" charset="-128"/>
              </a:rPr>
              <a:t>pvs</a:t>
            </a:r>
            <a:r>
              <a:rPr lang="en-US" altLang="en-US" b="1" dirty="0" smtClean="0">
                <a:ea typeface="ＭＳ Ｐゴシック" charset="-128"/>
              </a:rPr>
              <a:t>/</a:t>
            </a:r>
          </a:p>
          <a:p>
            <a:pPr lvl="4"/>
            <a:r>
              <a:rPr lang="en-US" altLang="en-US" b="1" dirty="0" smtClean="0">
                <a:ea typeface="ＭＳ Ｐゴシック" charset="-128"/>
              </a:rPr>
              <a:t>ds=20120410/</a:t>
            </a:r>
          </a:p>
          <a:p>
            <a:pPr lvl="5"/>
            <a:r>
              <a:rPr lang="en-US" altLang="en-US" b="1" dirty="0" err="1" smtClean="0">
                <a:ea typeface="ＭＳ Ｐゴシック" charset="-128"/>
              </a:rPr>
              <a:t>ctry</a:t>
            </a:r>
            <a:r>
              <a:rPr lang="en-US" altLang="en-US" b="1" dirty="0" smtClean="0">
                <a:ea typeface="ＭＳ Ｐゴシック" charset="-128"/>
              </a:rPr>
              <a:t>=US</a:t>
            </a:r>
          </a:p>
          <a:p>
            <a:pPr lvl="6"/>
            <a:r>
              <a:rPr lang="en-US" altLang="en-US" b="1" dirty="0" smtClean="0">
                <a:ea typeface="ＭＳ Ｐゴシック" charset="-128"/>
              </a:rPr>
              <a:t>File1</a:t>
            </a:r>
          </a:p>
          <a:p>
            <a:pPr lvl="6"/>
            <a:r>
              <a:rPr lang="en-US" altLang="en-US" b="1" dirty="0" smtClean="0">
                <a:ea typeface="ＭＳ Ｐゴシック" charset="-128"/>
              </a:rPr>
              <a:t>File2</a:t>
            </a:r>
            <a:endParaRPr lang="en-US" altLang="en-US" b="1" dirty="0">
              <a:ea typeface="ＭＳ Ｐゴシック" charset="-128"/>
            </a:endParaRPr>
          </a:p>
          <a:p>
            <a:pPr lvl="4"/>
            <a:r>
              <a:rPr lang="en-US" altLang="en-US" b="1" dirty="0" smtClean="0">
                <a:ea typeface="ＭＳ Ｐゴシック" charset="-128"/>
              </a:rPr>
              <a:t>ds=20120410/</a:t>
            </a:r>
          </a:p>
          <a:p>
            <a:pPr lvl="5"/>
            <a:r>
              <a:rPr lang="en-US" altLang="en-US" b="1" dirty="0" err="1" smtClean="0">
                <a:ea typeface="ＭＳ Ｐゴシック" charset="-128"/>
              </a:rPr>
              <a:t>ctry</a:t>
            </a:r>
            <a:r>
              <a:rPr lang="en-US" altLang="en-US" b="1" dirty="0" smtClean="0">
                <a:ea typeface="ＭＳ Ｐゴシック" charset="-128"/>
              </a:rPr>
              <a:t>=IN</a:t>
            </a:r>
          </a:p>
          <a:p>
            <a:pPr lvl="6"/>
            <a:r>
              <a:rPr lang="en-US" altLang="en-US" b="1" dirty="0" smtClean="0">
                <a:ea typeface="ＭＳ Ｐゴシック" charset="-128"/>
              </a:rPr>
              <a:t>File1</a:t>
            </a:r>
          </a:p>
          <a:p>
            <a:pPr lvl="6"/>
            <a:r>
              <a:rPr lang="en-US" altLang="en-US" b="1" dirty="0" smtClean="0">
                <a:ea typeface="ＭＳ Ｐゴシック" charset="-128"/>
              </a:rPr>
              <a:t>File2</a:t>
            </a:r>
            <a:endParaRPr lang="en-US" altLang="en-US" b="1" dirty="0">
              <a:ea typeface="ＭＳ Ｐゴシック" charset="-128"/>
            </a:endParaRP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32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617317" y="533400"/>
            <a:ext cx="7772400" cy="914400"/>
          </a:xfrm>
        </p:spPr>
        <p:txBody>
          <a:bodyPr/>
          <a:lstStyle/>
          <a:p>
            <a:r>
              <a:rPr lang="en-US" sz="3200">
                <a:solidFill>
                  <a:schemeClr val="tx2">
                    <a:lumMod val="75000"/>
                    <a:lumOff val="25000"/>
                  </a:schemeClr>
                </a:solidFill>
                <a:ea typeface="ＭＳ Ｐゴシック" charset="-128"/>
              </a:rPr>
              <a:t>Partitioning - Contd..</a:t>
            </a:r>
            <a:endParaRPr lang="en-US" altLang="en-US" sz="3200" dirty="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ea typeface="ＭＳ Ｐゴシック" charset="-128"/>
              </a:rPr>
              <a:t>Partitioning – Creating partitions</a:t>
            </a:r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endParaRPr lang="en-US" sz="2000" b="1" dirty="0" smtClean="0"/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2000" dirty="0" smtClean="0"/>
              <a:t>CREATE TABLE Logs(id string, hr </a:t>
            </a:r>
            <a:r>
              <a:rPr lang="en-US" sz="2000" dirty="0" err="1" smtClean="0"/>
              <a:t>int</a:t>
            </a:r>
            <a:r>
              <a:rPr lang="en-US" sz="2000" dirty="0" smtClean="0"/>
              <a:t>)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sz="2000" dirty="0" smtClean="0"/>
              <a:t>PARTITIONED BY (ds string, </a:t>
            </a:r>
            <a:r>
              <a:rPr lang="en-US" sz="2000" dirty="0" err="1" smtClean="0"/>
              <a:t>ctry</a:t>
            </a:r>
            <a:r>
              <a:rPr lang="en-US" sz="2000" dirty="0" smtClean="0"/>
              <a:t> string);</a:t>
            </a:r>
            <a:endParaRPr lang="en-US" sz="2000" b="1" dirty="0" smtClean="0"/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endParaRPr lang="en-US" sz="2000" b="1" dirty="0" smtClean="0"/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b="1" dirty="0" smtClean="0"/>
              <a:t>Load data</a:t>
            </a:r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dirty="0" smtClean="0"/>
              <a:t>LOAD DATA LOCAL INPATH </a:t>
            </a:r>
            <a:r>
              <a:rPr lang="en-US" sz="2000" dirty="0" smtClean="0">
                <a:solidFill>
                  <a:srgbClr val="FF0000"/>
                </a:solidFill>
              </a:rPr>
              <a:t>‘input/partition/files1’ </a:t>
            </a:r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dirty="0" smtClean="0"/>
              <a:t>INTO TABLE Logs</a:t>
            </a:r>
          </a:p>
          <a:p>
            <a:pPr marL="368300" lvl="2" indent="-368300">
              <a:spcBef>
                <a:spcPts val="1000"/>
              </a:spcBef>
              <a:buClr>
                <a:schemeClr val="accent3"/>
              </a:buClr>
              <a:buSzPct val="104000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dirty="0" smtClean="0"/>
              <a:t>PARTITION (</a:t>
            </a:r>
            <a:r>
              <a:rPr lang="en-US" altLang="en-US" dirty="0">
                <a:ea typeface="ＭＳ Ｐゴシック" charset="-128"/>
              </a:rPr>
              <a:t>ds</a:t>
            </a:r>
            <a:r>
              <a:rPr lang="en-US" altLang="en-US" dirty="0" smtClean="0">
                <a:ea typeface="ＭＳ Ｐゴシック" charset="-128"/>
              </a:rPr>
              <a:t>=‘20120410’, </a:t>
            </a:r>
            <a:r>
              <a:rPr lang="en-US" altLang="en-US" dirty="0" err="1" smtClean="0">
                <a:ea typeface="ＭＳ Ｐゴシック" charset="-128"/>
              </a:rPr>
              <a:t>ctry</a:t>
            </a:r>
            <a:r>
              <a:rPr lang="en-US" altLang="en-US" dirty="0" smtClean="0">
                <a:ea typeface="ＭＳ Ｐゴシック" charset="-128"/>
              </a:rPr>
              <a:t>=‘US’</a:t>
            </a:r>
            <a:r>
              <a:rPr lang="en-US" altLang="en-US" dirty="0" smtClean="0"/>
              <a:t>)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9144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lumMod val="75000"/>
                    <a:lumOff val="25000"/>
                  </a:schemeClr>
                </a:solidFill>
                <a:ea typeface="ＭＳ Ｐゴシック" charset="-128"/>
              </a:rPr>
              <a:t>Partitioning - Contd..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/>
          <a:lstStyle/>
          <a:p>
            <a:pPr>
              <a:buFont typeface="Wingdings 2" charset="2"/>
              <a:buNone/>
            </a:pPr>
            <a:r>
              <a:rPr lang="en-US" altLang="en-US" sz="2400" dirty="0"/>
              <a:t>SELECT * FROM </a:t>
            </a:r>
            <a:r>
              <a:rPr lang="en-US" altLang="en-US" sz="2400" dirty="0" err="1"/>
              <a:t>test_part</a:t>
            </a:r>
            <a:r>
              <a:rPr lang="en-US" altLang="en-US" sz="2400" dirty="0"/>
              <a:t> WHERE ds='2009-01-01';</a:t>
            </a:r>
          </a:p>
          <a:p>
            <a:pPr>
              <a:buFont typeface="Wingdings 2" charset="2"/>
              <a:buNone/>
            </a:pPr>
            <a:endParaRPr lang="en-US" altLang="en-US" sz="2400" dirty="0">
              <a:ea typeface="ＭＳ Ｐゴシック" charset="-128"/>
            </a:endParaRPr>
          </a:p>
          <a:p>
            <a:r>
              <a:rPr lang="en-US" altLang="en-US" sz="2400" dirty="0">
                <a:solidFill>
                  <a:srgbClr val="0432FF"/>
                </a:solidFill>
              </a:rPr>
              <a:t>will only scan all the files within the</a:t>
            </a:r>
          </a:p>
          <a:p>
            <a:pPr>
              <a:buFont typeface="Wingdings 2" charset="2"/>
              <a:buNone/>
            </a:pPr>
            <a:r>
              <a:rPr lang="en-US" altLang="en-US" sz="2400" dirty="0"/>
              <a:t>/user/hive/warehouse/</a:t>
            </a:r>
            <a:r>
              <a:rPr lang="en-US" altLang="en-US" sz="2400" dirty="0" err="1"/>
              <a:t>test_part</a:t>
            </a:r>
            <a:r>
              <a:rPr lang="en-US" altLang="en-US" sz="2400" dirty="0"/>
              <a:t>/ds=2009-01-01 directory</a:t>
            </a:r>
            <a:endParaRPr lang="en-US" altLang="en-US" sz="2400" dirty="0">
              <a:ea typeface="ＭＳ Ｐゴシック" charset="-128"/>
            </a:endParaRPr>
          </a:p>
          <a:p>
            <a:pPr>
              <a:buFont typeface="Wingdings 2" charset="2"/>
              <a:buNone/>
            </a:pPr>
            <a:endParaRPr lang="en-US" altLang="en-US" sz="2400" dirty="0">
              <a:ea typeface="ＭＳ Ｐゴシック" charset="-128"/>
            </a:endParaRPr>
          </a:p>
          <a:p>
            <a:pPr>
              <a:buFont typeface="Wingdings 2" charset="2"/>
              <a:buNone/>
            </a:pPr>
            <a:r>
              <a:rPr lang="en-US" altLang="en-US" sz="2000" dirty="0"/>
              <a:t>SELECT * FROM </a:t>
            </a:r>
            <a:r>
              <a:rPr lang="en-US" altLang="en-US" sz="2000" dirty="0" err="1"/>
              <a:t>test_part</a:t>
            </a:r>
            <a:endParaRPr lang="en-US" altLang="en-US" sz="2000" dirty="0"/>
          </a:p>
          <a:p>
            <a:pPr>
              <a:buFont typeface="Wingdings 2" charset="2"/>
              <a:buNone/>
            </a:pPr>
            <a:r>
              <a:rPr lang="en-US" altLang="en-US" sz="2000" dirty="0"/>
              <a:t>WHERE ds='2009-02-02' AND </a:t>
            </a:r>
            <a:r>
              <a:rPr lang="en-US" altLang="en-US" sz="2000" dirty="0" err="1"/>
              <a:t>hr</a:t>
            </a:r>
            <a:r>
              <a:rPr lang="en-US" altLang="en-US" sz="2000" dirty="0"/>
              <a:t>=11;</a:t>
            </a:r>
          </a:p>
          <a:p>
            <a:pPr>
              <a:buFont typeface="Wingdings 2" charset="2"/>
              <a:buNone/>
            </a:pPr>
            <a:endParaRPr lang="en-US" altLang="en-US" sz="2000" dirty="0">
              <a:ea typeface="ＭＳ Ｐゴシック" charset="-128"/>
            </a:endParaRPr>
          </a:p>
          <a:p>
            <a:r>
              <a:rPr lang="en-US" altLang="en-US" sz="2000" dirty="0">
                <a:solidFill>
                  <a:srgbClr val="0432FF"/>
                </a:solidFill>
              </a:rPr>
              <a:t>will only scan all the files within the </a:t>
            </a:r>
            <a:r>
              <a:rPr lang="en-US" altLang="en-US" sz="2000" dirty="0"/>
              <a:t>/user/hive/warehouse/</a:t>
            </a:r>
            <a:r>
              <a:rPr lang="en-US" altLang="en-US" sz="2000" dirty="0" err="1"/>
              <a:t>test_part</a:t>
            </a:r>
            <a:r>
              <a:rPr lang="en-US" altLang="en-US" sz="2000" dirty="0"/>
              <a:t>/ds=2009-02-02/</a:t>
            </a:r>
            <a:r>
              <a:rPr lang="en-US" altLang="en-US" sz="2000" dirty="0" err="1"/>
              <a:t>hr</a:t>
            </a:r>
            <a:r>
              <a:rPr lang="en-US" altLang="en-US" sz="2000" dirty="0"/>
              <a:t>=11 directory.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5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 recap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645742" y="1450258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645742" y="1755058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12142" y="1450258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578942" y="2821858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636342" y="2821858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521542" y="2821858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435942" y="2288458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464642" y="2250358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493342" y="1221658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693242" y="1031158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721942" y="2059858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750642" y="2097958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673942" y="3355258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673942" y="3355258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673942" y="3660058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19442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4776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677545" y="4079159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791844" y="4193459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10945" y="407757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325244" y="4191872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2934844" y="400772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673942" y="29742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521542" y="44220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731342" y="3355258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731342" y="3355258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731342" y="3660058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016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5350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734945" y="4079159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849244" y="4193459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268345" y="407757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382644" y="4191872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4992244" y="400772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731342" y="29742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578942" y="44220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788742" y="3355258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788742" y="3355258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788742" y="3660058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0590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592444" y="4041059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792345" y="4079159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06644" y="4193459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325745" y="407757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440044" y="4191872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049644" y="4007722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788742" y="29742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636342" y="44220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12142" y="14502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12142" y="1755058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664542" y="19074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645742" y="1450258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798142" y="1907458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363094" y="4916997"/>
            <a:ext cx="7886700" cy="1709945"/>
          </a:xfrm>
        </p:spPr>
        <p:txBody>
          <a:bodyPr>
            <a:normAutofit/>
          </a:bodyPr>
          <a:lstStyle/>
          <a:p>
            <a:r>
              <a:rPr lang="en-US" sz="1600" dirty="0" smtClean="0"/>
              <a:t>One of each:</a:t>
            </a:r>
          </a:p>
          <a:p>
            <a:pPr lvl="1"/>
            <a:r>
              <a:rPr lang="en-US" sz="1400" dirty="0" err="1" smtClean="0"/>
              <a:t>Namenode</a:t>
            </a:r>
            <a:r>
              <a:rPr lang="en-US" sz="1400" dirty="0" smtClean="0"/>
              <a:t> (NN): master node for HDFS</a:t>
            </a:r>
          </a:p>
          <a:p>
            <a:pPr lvl="1"/>
            <a:r>
              <a:rPr lang="en-US" sz="1400" dirty="0" err="1" smtClean="0"/>
              <a:t>Jobtracker</a:t>
            </a:r>
            <a:r>
              <a:rPr lang="en-US" sz="1400" dirty="0" smtClean="0"/>
              <a:t> (JT): master node for job submission</a:t>
            </a:r>
          </a:p>
          <a:p>
            <a:r>
              <a:rPr lang="en-US" sz="1600" dirty="0" smtClean="0"/>
              <a:t>Set of each per slave machine:</a:t>
            </a:r>
          </a:p>
          <a:p>
            <a:pPr lvl="1"/>
            <a:r>
              <a:rPr lang="en-US" sz="1400" dirty="0" err="1" smtClean="0"/>
              <a:t>Tasktracker</a:t>
            </a:r>
            <a:r>
              <a:rPr lang="en-US" sz="1400" dirty="0" smtClean="0"/>
              <a:t> (TT): contains multiple task slots</a:t>
            </a:r>
          </a:p>
          <a:p>
            <a:pPr lvl="1"/>
            <a:r>
              <a:rPr lang="en-US" sz="1400" dirty="0" err="1" smtClean="0"/>
              <a:t>Datanode</a:t>
            </a:r>
            <a:r>
              <a:rPr lang="en-US" sz="1400" dirty="0" smtClean="0"/>
              <a:t> (DN): serves HDFS data blocks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015" y="0"/>
            <a:ext cx="2258985" cy="175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83534" y="533400"/>
            <a:ext cx="7772400" cy="9144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Data Model - </a:t>
            </a:r>
            <a:r>
              <a:rPr lang="en-US" altLang="en-US" sz="3200" dirty="0" smtClean="0">
                <a:ea typeface="ＭＳ Ｐゴシック" charset="-128"/>
              </a:rPr>
              <a:t>buckets</a:t>
            </a:r>
            <a:endParaRPr lang="en-US" altLang="en-US" sz="3200" dirty="0">
              <a:solidFill>
                <a:schemeClr val="tx1"/>
              </a:solidFill>
              <a:ea typeface="ＭＳ Ｐゴシック" charset="-128"/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Buckets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Split data based on hash of a column – mainly for parallelism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latin typeface="+mj-lt"/>
                <a:ea typeface="WenQuanYi Micro Hei" charset="0"/>
                <a:cs typeface="WenQuanYi Micro Hei" charset="0"/>
              </a:rPr>
              <a:t>Data in each partition may in turn be divided into Buckets based on the value of a hash function of some column of a table.</a:t>
            </a:r>
          </a:p>
          <a:p>
            <a:pPr marL="640080" lvl="1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Example</a:t>
            </a: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Bucket column: user into 32 buckets</a:t>
            </a: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HDFS file for user hash 0</a:t>
            </a:r>
          </a:p>
          <a:p>
            <a:pPr marL="1188720" lvl="3" indent="-210312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/</a:t>
            </a:r>
            <a:r>
              <a:rPr lang="en-US" dirty="0" err="1" smtClean="0">
                <a:ea typeface="ＭＳ Ｐゴシック" charset="-128"/>
              </a:rPr>
              <a:t>wh</a:t>
            </a:r>
            <a:r>
              <a:rPr lang="en-US" dirty="0" smtClean="0">
                <a:ea typeface="ＭＳ Ｐゴシック" charset="-128"/>
              </a:rPr>
              <a:t>/</a:t>
            </a:r>
            <a:r>
              <a:rPr lang="en-US" dirty="0" err="1" smtClean="0">
                <a:ea typeface="ＭＳ Ｐゴシック" charset="-128"/>
              </a:rPr>
              <a:t>pvs</a:t>
            </a:r>
            <a:r>
              <a:rPr lang="en-US" dirty="0" smtClean="0">
                <a:ea typeface="ＭＳ Ｐゴシック" charset="-128"/>
              </a:rPr>
              <a:t>/</a:t>
            </a:r>
            <a:r>
              <a:rPr lang="en-US" dirty="0" err="1" smtClean="0">
                <a:ea typeface="ＭＳ Ｐゴシック" charset="-128"/>
              </a:rPr>
              <a:t>ds</a:t>
            </a:r>
            <a:r>
              <a:rPr lang="en-US" dirty="0" smtClean="0">
                <a:ea typeface="ＭＳ Ｐゴシック" charset="-128"/>
              </a:rPr>
              <a:t>=20120410/</a:t>
            </a:r>
            <a:r>
              <a:rPr lang="en-US" dirty="0" err="1" smtClean="0">
                <a:ea typeface="ＭＳ Ｐゴシック" charset="-128"/>
              </a:rPr>
              <a:t>cntr</a:t>
            </a:r>
            <a:r>
              <a:rPr lang="en-US" dirty="0" smtClean="0">
                <a:ea typeface="ＭＳ Ｐゴシック" charset="-128"/>
              </a:rPr>
              <a:t>=US/part-00000</a:t>
            </a:r>
          </a:p>
          <a:p>
            <a:pPr lvl="2" indent="-246888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HDFS file for user hash bucket 20</a:t>
            </a:r>
          </a:p>
          <a:p>
            <a:pPr marL="1188720" lvl="3" indent="-210312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ＭＳ Ｐゴシック" charset="-128"/>
              </a:rPr>
              <a:t>/</a:t>
            </a:r>
            <a:r>
              <a:rPr lang="en-US" dirty="0" err="1" smtClean="0">
                <a:ea typeface="ＭＳ Ｐゴシック" charset="-128"/>
              </a:rPr>
              <a:t>wh</a:t>
            </a:r>
            <a:r>
              <a:rPr lang="en-US" dirty="0" smtClean="0">
                <a:ea typeface="ＭＳ Ｐゴシック" charset="-128"/>
              </a:rPr>
              <a:t>/</a:t>
            </a:r>
            <a:r>
              <a:rPr lang="en-US" dirty="0" err="1" smtClean="0">
                <a:ea typeface="ＭＳ Ｐゴシック" charset="-128"/>
              </a:rPr>
              <a:t>pvs</a:t>
            </a:r>
            <a:r>
              <a:rPr lang="en-US" dirty="0" smtClean="0">
                <a:ea typeface="ＭＳ Ｐゴシック" charset="-128"/>
              </a:rPr>
              <a:t>/</a:t>
            </a:r>
            <a:r>
              <a:rPr lang="en-US" dirty="0" err="1" smtClean="0">
                <a:ea typeface="ＭＳ Ｐゴシック" charset="-128"/>
              </a:rPr>
              <a:t>ds</a:t>
            </a:r>
            <a:r>
              <a:rPr lang="en-US" dirty="0" smtClean="0">
                <a:ea typeface="ＭＳ Ｐゴシック" charset="-128"/>
              </a:rPr>
              <a:t>=20120410/</a:t>
            </a:r>
            <a:r>
              <a:rPr lang="en-US" dirty="0" err="1" smtClean="0">
                <a:ea typeface="ＭＳ Ｐゴシック" charset="-128"/>
              </a:rPr>
              <a:t>cntr</a:t>
            </a:r>
            <a:r>
              <a:rPr lang="en-US" dirty="0" smtClean="0">
                <a:ea typeface="ＭＳ Ｐゴシック" charset="-128"/>
              </a:rPr>
              <a:t>=US/part-00020</a:t>
            </a: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3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Layout of Hive - Summary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Warehouse directory in HDFS</a:t>
            </a:r>
          </a:p>
          <a:p>
            <a:pPr lvl="1"/>
            <a:r>
              <a:rPr lang="en-US" dirty="0" smtClean="0"/>
              <a:t>E.g., /user/hive/warehouse</a:t>
            </a:r>
          </a:p>
          <a:p>
            <a:r>
              <a:rPr lang="en-US" dirty="0" smtClean="0"/>
              <a:t>Tables stored in subdirectories of warehouse</a:t>
            </a:r>
          </a:p>
          <a:p>
            <a:pPr lvl="1"/>
            <a:r>
              <a:rPr lang="en-US" dirty="0" smtClean="0"/>
              <a:t>Partitions form subdirectories of tables</a:t>
            </a:r>
          </a:p>
          <a:p>
            <a:r>
              <a:rPr lang="en-US" dirty="0" smtClean="0"/>
              <a:t>Actual data stored in flat files</a:t>
            </a:r>
          </a:p>
          <a:p>
            <a:pPr lvl="1"/>
            <a:r>
              <a:rPr lang="en-US" dirty="0" smtClean="0"/>
              <a:t>Control char-delimited text, or </a:t>
            </a:r>
            <a:r>
              <a:rPr lang="en-US" dirty="0" err="1" smtClean="0"/>
              <a:t>SequenceFiles</a:t>
            </a:r>
            <a:endParaRPr lang="en-US" dirty="0" smtClean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cc-licensed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Cloudera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9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 looks similar to an SQL database</a:t>
            </a:r>
          </a:p>
          <a:p>
            <a:r>
              <a:rPr lang="en-US" dirty="0" smtClean="0"/>
              <a:t>Relational join on two tables:</a:t>
            </a:r>
          </a:p>
          <a:p>
            <a:pPr lvl="1"/>
            <a:r>
              <a:rPr lang="en-US" dirty="0" smtClean="0"/>
              <a:t>Table of word counts from Shakespeare collection</a:t>
            </a:r>
          </a:p>
          <a:p>
            <a:pPr lvl="1"/>
            <a:r>
              <a:rPr lang="en-US" dirty="0" smtClean="0"/>
              <a:t>Table of word counts from the bible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5598" y="3573683"/>
            <a:ext cx="7010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</a:rPr>
              <a:t>SELECT </a:t>
            </a:r>
            <a:r>
              <a:rPr lang="en-US" sz="1600" dirty="0" err="1">
                <a:solidFill>
                  <a:srgbClr val="FF0000"/>
                </a:solidFill>
              </a:rPr>
              <a:t>s.word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s.freq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k.freq</a:t>
            </a:r>
            <a:r>
              <a:rPr lang="en-US" sz="1600" dirty="0">
                <a:solidFill>
                  <a:srgbClr val="FF0000"/>
                </a:solidFill>
              </a:rPr>
              <a:t> FROM </a:t>
            </a:r>
            <a:r>
              <a:rPr lang="en-US" sz="1600" dirty="0" err="1">
                <a:solidFill>
                  <a:srgbClr val="FF0000"/>
                </a:solidFill>
              </a:rPr>
              <a:t>shakespeare</a:t>
            </a:r>
            <a:r>
              <a:rPr lang="en-US" sz="1600" dirty="0">
                <a:solidFill>
                  <a:srgbClr val="FF0000"/>
                </a:solidFill>
              </a:rPr>
              <a:t> 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</a:rPr>
              <a:t>  JOIN bible k ON (</a:t>
            </a:r>
            <a:r>
              <a:rPr lang="en-US" sz="1600" dirty="0" err="1">
                <a:solidFill>
                  <a:srgbClr val="FF0000"/>
                </a:solidFill>
              </a:rPr>
              <a:t>s.word</a:t>
            </a:r>
            <a:r>
              <a:rPr lang="en-US" sz="1600" dirty="0">
                <a:solidFill>
                  <a:srgbClr val="FF0000"/>
                </a:solidFill>
              </a:rPr>
              <a:t> = </a:t>
            </a:r>
            <a:r>
              <a:rPr lang="en-US" sz="1600" dirty="0" err="1">
                <a:solidFill>
                  <a:srgbClr val="FF0000"/>
                </a:solidFill>
              </a:rPr>
              <a:t>k.word</a:t>
            </a:r>
            <a:r>
              <a:rPr lang="en-US" sz="1600" dirty="0">
                <a:solidFill>
                  <a:srgbClr val="FF0000"/>
                </a:solidFill>
              </a:rPr>
              <a:t>) WHERE </a:t>
            </a:r>
            <a:r>
              <a:rPr lang="en-US" sz="1600" dirty="0" err="1">
                <a:solidFill>
                  <a:srgbClr val="FF0000"/>
                </a:solidFill>
              </a:rPr>
              <a:t>s.freq</a:t>
            </a:r>
            <a:r>
              <a:rPr lang="en-US" sz="1600" dirty="0">
                <a:solidFill>
                  <a:srgbClr val="FF0000"/>
                </a:solidFill>
              </a:rPr>
              <a:t> &gt;= 1 AND </a:t>
            </a:r>
            <a:r>
              <a:rPr lang="en-US" sz="1600" dirty="0" err="1">
                <a:solidFill>
                  <a:srgbClr val="FF0000"/>
                </a:solidFill>
              </a:rPr>
              <a:t>k.freq</a:t>
            </a:r>
            <a:r>
              <a:rPr lang="en-US" sz="1600" dirty="0">
                <a:solidFill>
                  <a:srgbClr val="FF0000"/>
                </a:solidFill>
              </a:rPr>
              <a:t> &gt;= 1 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  ORDER BY </a:t>
            </a:r>
            <a:r>
              <a:rPr lang="en-US" sz="1600" dirty="0" err="1">
                <a:solidFill>
                  <a:srgbClr val="FF0000"/>
                </a:solidFill>
              </a:rPr>
              <a:t>s.freq</a:t>
            </a:r>
            <a:r>
              <a:rPr lang="en-US" sz="1600" dirty="0">
                <a:solidFill>
                  <a:srgbClr val="FF0000"/>
                </a:solidFill>
              </a:rPr>
              <a:t> DESC LIMIT 10;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the	25848	62394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I	23031	8854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and	19671	38985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to	18038	13526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of	16700	34654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a	14170	8057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you	12702	2720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my	11297	</a:t>
            </a:r>
            <a:r>
              <a:rPr lang="en-US" sz="1600" dirty="0" smtClean="0">
                <a:solidFill>
                  <a:srgbClr val="000000"/>
                </a:solidFill>
              </a:rPr>
              <a:t>4135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: Behind the Scenes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302603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SELECT </a:t>
            </a:r>
            <a:r>
              <a:rPr lang="en-US" sz="1600" dirty="0" err="1">
                <a:solidFill>
                  <a:srgbClr val="000000"/>
                </a:solidFill>
              </a:rPr>
              <a:t>s.word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s.freq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k.freq</a:t>
            </a:r>
            <a:r>
              <a:rPr lang="en-US" sz="1600" dirty="0">
                <a:solidFill>
                  <a:srgbClr val="000000"/>
                </a:solidFill>
              </a:rPr>
              <a:t> FROM </a:t>
            </a:r>
            <a:r>
              <a:rPr lang="en-US" sz="1600" dirty="0" err="1">
                <a:solidFill>
                  <a:srgbClr val="000000"/>
                </a:solidFill>
              </a:rPr>
              <a:t>shakespeare</a:t>
            </a:r>
            <a:r>
              <a:rPr lang="en-US" sz="1600" dirty="0">
                <a:solidFill>
                  <a:srgbClr val="000000"/>
                </a:solidFill>
              </a:rPr>
              <a:t> 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  JOIN bible k ON (</a:t>
            </a:r>
            <a:r>
              <a:rPr lang="en-US" sz="1600" dirty="0" err="1">
                <a:solidFill>
                  <a:srgbClr val="000000"/>
                </a:solidFill>
              </a:rPr>
              <a:t>s.word</a:t>
            </a:r>
            <a:r>
              <a:rPr lang="en-US" sz="1600" dirty="0">
                <a:solidFill>
                  <a:srgbClr val="000000"/>
                </a:solidFill>
              </a:rPr>
              <a:t> = </a:t>
            </a:r>
            <a:r>
              <a:rPr lang="en-US" sz="1600" dirty="0" err="1">
                <a:solidFill>
                  <a:srgbClr val="000000"/>
                </a:solidFill>
              </a:rPr>
              <a:t>k.word</a:t>
            </a:r>
            <a:r>
              <a:rPr lang="en-US" sz="1600" dirty="0">
                <a:solidFill>
                  <a:srgbClr val="000000"/>
                </a:solidFill>
              </a:rPr>
              <a:t>) WHERE </a:t>
            </a:r>
            <a:r>
              <a:rPr lang="en-US" sz="1600" dirty="0" err="1">
                <a:solidFill>
                  <a:srgbClr val="000000"/>
                </a:solidFill>
              </a:rPr>
              <a:t>s.freq</a:t>
            </a:r>
            <a:r>
              <a:rPr lang="en-US" sz="1600" dirty="0">
                <a:solidFill>
                  <a:srgbClr val="000000"/>
                </a:solidFill>
              </a:rPr>
              <a:t> &gt;= 1 AND </a:t>
            </a:r>
            <a:r>
              <a:rPr lang="en-US" sz="1600" dirty="0" err="1">
                <a:solidFill>
                  <a:srgbClr val="000000"/>
                </a:solidFill>
              </a:rPr>
              <a:t>k.freq</a:t>
            </a:r>
            <a:r>
              <a:rPr lang="en-US" sz="1600" dirty="0">
                <a:solidFill>
                  <a:srgbClr val="000000"/>
                </a:solidFill>
              </a:rPr>
              <a:t> &gt;= 1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  ORDER BY </a:t>
            </a:r>
            <a:r>
              <a:rPr lang="en-US" sz="1600" dirty="0" err="1">
                <a:solidFill>
                  <a:srgbClr val="000000"/>
                </a:solidFill>
              </a:rPr>
              <a:t>s.freq</a:t>
            </a:r>
            <a:r>
              <a:rPr lang="en-US" sz="1600" dirty="0">
                <a:solidFill>
                  <a:srgbClr val="000000"/>
                </a:solidFill>
              </a:rPr>
              <a:t> DESC LIMIT 10;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3863370"/>
            <a:ext cx="6781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rgbClr val="000000"/>
                </a:solidFill>
              </a:rPr>
              <a:t>(TOK_QUERY (TOK_FROM (TOK_JOIN (TOK_TABREF </a:t>
            </a:r>
            <a:r>
              <a:rPr lang="en-US" sz="900" dirty="0" err="1">
                <a:solidFill>
                  <a:srgbClr val="000000"/>
                </a:solidFill>
              </a:rPr>
              <a:t>shakespeare</a:t>
            </a:r>
            <a:r>
              <a:rPr lang="en-US" sz="900" dirty="0">
                <a:solidFill>
                  <a:srgbClr val="000000"/>
                </a:solidFill>
              </a:rPr>
              <a:t> s) (TOK_TABREF bible k) (= (. (TOK_TABLE_OR_COL s) word) (. (TOK_TABLE_OR_COL k) word)))) (TOK_INSERT (TOK_DESTINATION (TOK_DIR TOK_TMP_FILE)) (TOK_SELECT (TOK_SELEXPR (. (TOK_TABLE_OR_COL s) word)) (TOK_SELEXPR (. (TOK_TABLE_OR_COL s) freq)) (TOK_SELEXPR (. (TOK_TABLE_OR_COL k) freq))) (TOK_WHERE (AND (&gt;= (. (TOK_TABLE_OR_COL s) freq) 1) (&gt;= (. (TOK_TABLE_OR_COL k) freq) 1))) (TOK_ORDERBY (TOK_TABSORTCOLNAMEDESC (. (TOK_TABLE_OR_COL s) freq))) (TOK_LIMIT 10)))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3733800" y="2590800"/>
            <a:ext cx="838200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3733800" y="4953000"/>
            <a:ext cx="838200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3600" y="58674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(one or more of MapReduce jobs)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3600" y="350520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(Abstract Syntax Tree)</a:t>
            </a:r>
          </a:p>
        </p:txBody>
      </p:sp>
    </p:spTree>
    <p:extLst>
      <p:ext uri="{BB962C8B-B14F-4D97-AF65-F5344CB8AC3E}">
        <p14:creationId xmlns:p14="http://schemas.microsoft.com/office/powerpoint/2010/main" val="13197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HiveQL</a:t>
            </a:r>
            <a:r>
              <a:rPr lang="en-US" dirty="0" smtClean="0"/>
              <a:t>: Behind the Scenes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516284"/>
            <a:ext cx="220980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STAGE DEPENDENCIES: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Stage-1 is a root stage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Stage-2 depends on stages: Stage-1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Stage-0 is a root stage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STAGE PLANS: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Stage: Stage-1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Map Reduce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Alias -&gt; Map Operator Tree: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</a:t>
            </a:r>
            <a:r>
              <a:rPr lang="en-US" sz="700" dirty="0" err="1">
                <a:solidFill>
                  <a:srgbClr val="000000"/>
                </a:solidFill>
              </a:rPr>
              <a:t>TableScan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alias: 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Filter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predicate: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(freq &gt;= 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type: </a:t>
            </a:r>
            <a:r>
              <a:rPr lang="en-US" sz="700" dirty="0" err="1">
                <a:solidFill>
                  <a:srgbClr val="000000"/>
                </a:solidFill>
              </a:rPr>
              <a:t>boolean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Reduce Output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key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word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sort order: 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Map-reduce partition columns: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word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tag: 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value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freq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word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k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</a:t>
            </a:r>
            <a:r>
              <a:rPr lang="en-US" sz="700" dirty="0" err="1">
                <a:solidFill>
                  <a:srgbClr val="000000"/>
                </a:solidFill>
              </a:rPr>
              <a:t>TableScan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alias: 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Filter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predicate: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(freq &gt;= 1)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type: </a:t>
            </a:r>
            <a:r>
              <a:rPr lang="en-US" sz="700" dirty="0" err="1">
                <a:solidFill>
                  <a:srgbClr val="000000"/>
                </a:solidFill>
              </a:rPr>
              <a:t>boolean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Reduce Output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key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word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sort order: +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Map-reduce partition columns: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word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tag: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value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freq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63793" y="3268667"/>
            <a:ext cx="419100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Reduce Operator Tree: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Join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condition map: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Inner Join 0 to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condition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0 {VALUE._col0} {VALUE._col1}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1 {VALUE._col0}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</a:t>
            </a:r>
            <a:r>
              <a:rPr lang="en-US" sz="700" dirty="0" err="1">
                <a:solidFill>
                  <a:srgbClr val="000000"/>
                </a:solidFill>
              </a:rPr>
              <a:t>outputColumnNames</a:t>
            </a:r>
            <a:r>
              <a:rPr lang="en-US" sz="700" dirty="0">
                <a:solidFill>
                  <a:srgbClr val="000000"/>
                </a:solidFill>
              </a:rPr>
              <a:t>: _col0, _col1, _col2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Filter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predicate: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((_col0 &gt;= 1) and (_col2 &gt;= 1))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type: </a:t>
            </a:r>
            <a:r>
              <a:rPr lang="en-US" sz="700" dirty="0" err="1">
                <a:solidFill>
                  <a:srgbClr val="000000"/>
                </a:solidFill>
              </a:rPr>
              <a:t>boolean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Select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</a:t>
            </a:r>
            <a:r>
              <a:rPr lang="en-US" sz="700" dirty="0" err="1">
                <a:solidFill>
                  <a:srgbClr val="000000"/>
                </a:solidFill>
              </a:rPr>
              <a:t>outputColumnNames</a:t>
            </a:r>
            <a:r>
              <a:rPr lang="en-US" sz="700" dirty="0">
                <a:solidFill>
                  <a:srgbClr val="000000"/>
                </a:solidFill>
              </a:rPr>
              <a:t>: _col0, _col1, _col2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File Output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compressed: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</a:t>
            </a:r>
            <a:r>
              <a:rPr lang="en-US" sz="700" dirty="0" err="1">
                <a:solidFill>
                  <a:srgbClr val="000000"/>
                </a:solidFill>
              </a:rPr>
              <a:t>GlobalTableId</a:t>
            </a:r>
            <a:r>
              <a:rPr lang="en-US" sz="700" dirty="0">
                <a:solidFill>
                  <a:srgbClr val="000000"/>
                </a:solidFill>
              </a:rPr>
              <a:t>: 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table: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input format: </a:t>
            </a:r>
            <a:r>
              <a:rPr lang="en-US" sz="700" dirty="0" err="1">
                <a:solidFill>
                  <a:srgbClr val="000000"/>
                </a:solidFill>
              </a:rPr>
              <a:t>org.apache.hadoop.mapred.SequenceFileInputFormat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output format: </a:t>
            </a:r>
            <a:r>
              <a:rPr lang="en-US" sz="700" dirty="0" err="1">
                <a:solidFill>
                  <a:srgbClr val="000000"/>
                </a:solidFill>
              </a:rPr>
              <a:t>org.apache.hadoop.hive.ql.io.HiveSequenceFileOutputFormat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1337370"/>
            <a:ext cx="381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Stage: Stage-2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Map Reduce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Alias -&gt; Map Operator Tree: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hdfs://localhost:8022/tmp/hive-training/364214370/10002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Reduce Output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key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sort order: -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tag: -1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value expressions: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string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</a:t>
            </a:r>
            <a:r>
              <a:rPr lang="en-US" sz="700" dirty="0" err="1">
                <a:solidFill>
                  <a:srgbClr val="000000"/>
                </a:solidFill>
              </a:rPr>
              <a:t>expr</a:t>
            </a:r>
            <a:r>
              <a:rPr lang="en-US" sz="700" dirty="0">
                <a:solidFill>
                  <a:srgbClr val="000000"/>
                </a:solidFill>
              </a:rPr>
              <a:t>: _col2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  type: </a:t>
            </a:r>
            <a:r>
              <a:rPr lang="en-US" sz="700" dirty="0" err="1">
                <a:solidFill>
                  <a:srgbClr val="000000"/>
                </a:solidFill>
              </a:rPr>
              <a:t>int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Reduce Operator Tree: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Extract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Limit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File Output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compressed: false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</a:t>
            </a:r>
            <a:r>
              <a:rPr lang="en-US" sz="700" dirty="0" err="1">
                <a:solidFill>
                  <a:srgbClr val="000000"/>
                </a:solidFill>
              </a:rPr>
              <a:t>GlobalTableId</a:t>
            </a:r>
            <a:r>
              <a:rPr lang="en-US" sz="700" dirty="0">
                <a:solidFill>
                  <a:srgbClr val="000000"/>
                </a:solidFill>
              </a:rPr>
              <a:t>: 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table: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input format: </a:t>
            </a:r>
            <a:r>
              <a:rPr lang="en-US" sz="700" dirty="0" err="1">
                <a:solidFill>
                  <a:srgbClr val="000000"/>
                </a:solidFill>
              </a:rPr>
              <a:t>org.apache.hadoop.mapred.TextInputFormat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            output format: </a:t>
            </a:r>
            <a:r>
              <a:rPr lang="en-US" sz="700" dirty="0" err="1">
                <a:solidFill>
                  <a:srgbClr val="000000"/>
                </a:solidFill>
              </a:rPr>
              <a:t>org.apache.hadoop.hive.ql.io.HiveIgnoreKeyTextOutputFormat</a:t>
            </a: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00000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Stage: Stage-0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Fetch Operator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</a:rPr>
              <a:t>      limit: 10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676" y="3673041"/>
            <a:ext cx="2781737" cy="27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219200" y="533400"/>
            <a:ext cx="7772400" cy="914400"/>
          </a:xfrm>
        </p:spPr>
        <p:txBody>
          <a:bodyPr/>
          <a:lstStyle/>
          <a:p>
            <a:pPr algn="r"/>
            <a:r>
              <a:rPr lang="en-US" altLang="en-US" sz="3200">
                <a:solidFill>
                  <a:schemeClr val="tx1"/>
                </a:solidFill>
                <a:ea typeface="ＭＳ Ｐゴシック" charset="-128"/>
              </a:rPr>
              <a:t>Hive Query Language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/>
          <a:lstStyle/>
          <a:p>
            <a:r>
              <a:rPr lang="en-US" altLang="en-US" sz="2400">
                <a:ea typeface="ＭＳ Ｐゴシック" charset="-128"/>
              </a:rPr>
              <a:t>Basic SQL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From clause sub-query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ANSI JOIN (equi-join only)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Multi-Table insert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Multi group-by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Sampling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Objects Traversal</a:t>
            </a:r>
          </a:p>
          <a:p>
            <a:r>
              <a:rPr lang="en-US" altLang="en-US" sz="2400">
                <a:ea typeface="ＭＳ Ｐゴシック" charset="-128"/>
              </a:rPr>
              <a:t>Extensibility</a:t>
            </a:r>
          </a:p>
          <a:p>
            <a:pPr lvl="1"/>
            <a:r>
              <a:rPr lang="en-US" altLang="en-US" sz="2000">
                <a:ea typeface="ＭＳ Ｐゴシック" charset="-128"/>
              </a:rPr>
              <a:t>Pluggable Map-reduce scripts using TRANSFORM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6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5828" y="919758"/>
            <a:ext cx="7359178" cy="525736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altLang="en-US"/>
              <a:t>Hive QL – Join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80555" y="4725420"/>
            <a:ext cx="6795492" cy="1884164"/>
          </a:xfrm>
        </p:spPr>
        <p:txBody>
          <a:bodyPr vert="horz" lIns="0" tIns="0" rIns="0" bIns="0" rtlCol="0">
            <a:normAutofit/>
          </a:bodyPr>
          <a:lstStyle/>
          <a:p>
            <a:pPr>
              <a:buFontTx/>
              <a:buChar char="•"/>
            </a:pPr>
            <a:r>
              <a:rPr lang="en-US" altLang="en-US"/>
              <a:t>SQL:</a:t>
            </a:r>
          </a:p>
          <a:p>
            <a:pPr marL="522368" lvl="1" indent="-200911">
              <a:buNone/>
            </a:pPr>
            <a:r>
              <a:rPr lang="en-US" altLang="en-US" sz="1828" dirty="0"/>
              <a:t>INSERT INTO TABLE </a:t>
            </a:r>
            <a:r>
              <a:rPr lang="en-US" altLang="en-US" sz="1828" dirty="0" err="1"/>
              <a:t>pv_users</a:t>
            </a:r>
            <a:endParaRPr lang="en-US" altLang="en-US" sz="1828" dirty="0"/>
          </a:p>
          <a:p>
            <a:pPr marL="522368" lvl="1" indent="-200911">
              <a:buNone/>
            </a:pPr>
            <a:r>
              <a:rPr lang="en-US" altLang="en-US" sz="1828" dirty="0"/>
              <a:t>SELECT </a:t>
            </a:r>
            <a:r>
              <a:rPr lang="en-US" altLang="en-US" sz="1828" dirty="0" err="1"/>
              <a:t>pv.pageid</a:t>
            </a:r>
            <a:r>
              <a:rPr lang="en-US" altLang="en-US" sz="1828" dirty="0"/>
              <a:t>, </a:t>
            </a:r>
            <a:r>
              <a:rPr lang="en-US" altLang="en-US" sz="1828" dirty="0" err="1"/>
              <a:t>u.age</a:t>
            </a:r>
            <a:endParaRPr lang="en-US" altLang="en-US" sz="1828" dirty="0"/>
          </a:p>
          <a:p>
            <a:pPr marL="522368" lvl="1" indent="-200911">
              <a:buNone/>
            </a:pPr>
            <a:r>
              <a:rPr lang="en-US" altLang="en-US" sz="1828" dirty="0"/>
              <a:t>FROM </a:t>
            </a:r>
            <a:r>
              <a:rPr lang="en-US" altLang="en-US" sz="1828" dirty="0" err="1"/>
              <a:t>page_view</a:t>
            </a:r>
            <a:r>
              <a:rPr lang="en-US" altLang="en-US" sz="1828" dirty="0"/>
              <a:t> </a:t>
            </a:r>
            <a:r>
              <a:rPr lang="en-US" altLang="en-US" sz="1828" dirty="0" err="1"/>
              <a:t>pv</a:t>
            </a:r>
            <a:r>
              <a:rPr lang="en-US" altLang="en-US" sz="1828" dirty="0"/>
              <a:t> JOIN user u ON (</a:t>
            </a:r>
            <a:r>
              <a:rPr lang="en-US" altLang="en-US" sz="1828" dirty="0" err="1"/>
              <a:t>pv.userid</a:t>
            </a:r>
            <a:r>
              <a:rPr lang="en-US" altLang="en-US" sz="1828" dirty="0"/>
              <a:t> = </a:t>
            </a:r>
            <a:r>
              <a:rPr lang="en-US" altLang="en-US" sz="1828" dirty="0" err="1"/>
              <a:t>u.userid</a:t>
            </a:r>
            <a:r>
              <a:rPr lang="en-US" altLang="en-US" sz="1828" dirty="0"/>
              <a:t>);</a:t>
            </a:r>
          </a:p>
        </p:txBody>
      </p:sp>
      <p:graphicFrame>
        <p:nvGraphicFramePr>
          <p:cNvPr id="31820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70752"/>
              </p:ext>
            </p:extLst>
          </p:nvPr>
        </p:nvGraphicFramePr>
        <p:xfrm>
          <a:off x="392907" y="2143125"/>
          <a:ext cx="2280844" cy="2237386"/>
        </p:xfrm>
        <a:graphic>
          <a:graphicData uri="http://schemas.openxmlformats.org/drawingml/2006/table">
            <a:tbl>
              <a:tblPr/>
              <a:tblGrid>
                <a:gridCol w="684253"/>
                <a:gridCol w="684253"/>
                <a:gridCol w="912338"/>
              </a:tblGrid>
              <a:tr h="545548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</a:t>
                      </a:r>
                    </a:p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id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</a:t>
                      </a:r>
                    </a:p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id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545548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9:08:01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545548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9:08:13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545548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9:08:14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18" name="Group 74"/>
          <p:cNvGraphicFramePr>
            <a:graphicFrameLocks noGrp="1"/>
          </p:cNvGraphicFramePr>
          <p:nvPr/>
        </p:nvGraphicFramePr>
        <p:xfrm>
          <a:off x="3554016" y="2357438"/>
          <a:ext cx="2678907" cy="1619236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  <a:gridCol w="1125141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gender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6393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female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male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19" name="Group 75"/>
          <p:cNvGraphicFramePr>
            <a:graphicFrameLocks noGrp="1"/>
          </p:cNvGraphicFramePr>
          <p:nvPr/>
        </p:nvGraphicFramePr>
        <p:xfrm>
          <a:off x="6822281" y="2143126"/>
          <a:ext cx="1553766" cy="2051210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974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805" name="Text Box 103"/>
          <p:cNvSpPr txBox="1">
            <a:spLocks noChangeArrowheads="1"/>
          </p:cNvSpPr>
          <p:nvPr/>
        </p:nvSpPr>
        <p:spPr bwMode="auto">
          <a:xfrm>
            <a:off x="3150376" y="2732485"/>
            <a:ext cx="352982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X</a:t>
            </a:r>
          </a:p>
        </p:txBody>
      </p:sp>
      <p:sp>
        <p:nvSpPr>
          <p:cNvPr id="31806" name="Text Box 104"/>
          <p:cNvSpPr txBox="1">
            <a:spLocks noChangeArrowheads="1"/>
          </p:cNvSpPr>
          <p:nvPr/>
        </p:nvSpPr>
        <p:spPr bwMode="auto">
          <a:xfrm>
            <a:off x="6312043" y="2751460"/>
            <a:ext cx="352982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250"/>
              <a:t>=</a:t>
            </a:r>
          </a:p>
        </p:txBody>
      </p:sp>
      <p:sp>
        <p:nvSpPr>
          <p:cNvPr id="31807" name="Text Box 105"/>
          <p:cNvSpPr txBox="1">
            <a:spLocks noChangeArrowheads="1"/>
          </p:cNvSpPr>
          <p:nvPr/>
        </p:nvSpPr>
        <p:spPr bwMode="auto">
          <a:xfrm>
            <a:off x="1055300" y="1768078"/>
            <a:ext cx="1396536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page_view</a:t>
            </a:r>
          </a:p>
        </p:txBody>
      </p:sp>
      <p:sp>
        <p:nvSpPr>
          <p:cNvPr id="31808" name="Text Box 106"/>
          <p:cNvSpPr txBox="1">
            <a:spLocks noChangeArrowheads="1"/>
          </p:cNvSpPr>
          <p:nvPr/>
        </p:nvSpPr>
        <p:spPr bwMode="auto">
          <a:xfrm>
            <a:off x="4542239" y="1982391"/>
            <a:ext cx="676788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user</a:t>
            </a:r>
          </a:p>
        </p:txBody>
      </p:sp>
      <p:sp>
        <p:nvSpPr>
          <p:cNvPr id="31809" name="Text Box 107"/>
          <p:cNvSpPr txBox="1">
            <a:spLocks noChangeArrowheads="1"/>
          </p:cNvSpPr>
          <p:nvPr/>
        </p:nvSpPr>
        <p:spPr bwMode="auto">
          <a:xfrm>
            <a:off x="7003672" y="1714500"/>
            <a:ext cx="1212191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pv_users</a:t>
            </a:r>
          </a:p>
        </p:txBody>
      </p:sp>
    </p:spTree>
    <p:extLst>
      <p:ext uri="{BB962C8B-B14F-4D97-AF65-F5344CB8AC3E}">
        <p14:creationId xmlns:p14="http://schemas.microsoft.com/office/powerpoint/2010/main" val="158128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altLang="en-US"/>
              <a:t>Hive QL – Join in Map Reduce</a:t>
            </a:r>
          </a:p>
        </p:txBody>
      </p:sp>
      <p:graphicFrame>
        <p:nvGraphicFramePr>
          <p:cNvPr id="32935" name="Group 167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6433988"/>
              </p:ext>
            </p:extLst>
          </p:nvPr>
        </p:nvGraphicFramePr>
        <p:xfrm>
          <a:off x="3532808" y="2685604"/>
          <a:ext cx="1703338" cy="1659256"/>
        </p:xfrm>
        <a:graphic>
          <a:graphicData uri="http://schemas.openxmlformats.org/drawingml/2006/table">
            <a:tbl>
              <a:tblPr/>
              <a:tblGrid>
                <a:gridCol w="751210"/>
                <a:gridCol w="952128"/>
              </a:tblGrid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</a:t>
                      </a:r>
                      <a:r>
                        <a:rPr kumimoji="0" lang="en-US" alt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</a:t>
                      </a: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36" name="Group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66698"/>
              </p:ext>
            </p:extLst>
          </p:nvPr>
        </p:nvGraphicFramePr>
        <p:xfrm>
          <a:off x="202401" y="1462488"/>
          <a:ext cx="2678907" cy="3061336"/>
        </p:xfrm>
        <a:graphic>
          <a:graphicData uri="http://schemas.openxmlformats.org/drawingml/2006/table">
            <a:tbl>
              <a:tblPr/>
              <a:tblGrid>
                <a:gridCol w="803672"/>
                <a:gridCol w="803672"/>
                <a:gridCol w="1071563"/>
              </a:tblGrid>
              <a:tr h="40900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userid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9:08:01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9:08:13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9:08:14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31" name="Group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415515"/>
              </p:ext>
            </p:extLst>
          </p:nvPr>
        </p:nvGraphicFramePr>
        <p:xfrm>
          <a:off x="253379" y="4853224"/>
          <a:ext cx="2678907" cy="1619236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  <a:gridCol w="1125141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gender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6393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female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male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7343" name="Text Box 63"/>
          <p:cNvSpPr txBox="1">
            <a:spLocks noChangeArrowheads="1"/>
          </p:cNvSpPr>
          <p:nvPr/>
        </p:nvSpPr>
        <p:spPr bwMode="auto">
          <a:xfrm>
            <a:off x="628650" y="1027907"/>
            <a:ext cx="1396536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page_view</a:t>
            </a:r>
            <a:endParaRPr lang="en-US" altLang="en-US" sz="1969" dirty="0"/>
          </a:p>
        </p:txBody>
      </p:sp>
      <p:sp>
        <p:nvSpPr>
          <p:cNvPr id="97344" name="Text Box 64"/>
          <p:cNvSpPr txBox="1">
            <a:spLocks noChangeArrowheads="1"/>
          </p:cNvSpPr>
          <p:nvPr/>
        </p:nvSpPr>
        <p:spPr bwMode="auto">
          <a:xfrm>
            <a:off x="1203276" y="4470683"/>
            <a:ext cx="676788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user</a:t>
            </a:r>
          </a:p>
        </p:txBody>
      </p:sp>
      <p:sp>
        <p:nvSpPr>
          <p:cNvPr id="97345" name="Text Box 65"/>
          <p:cNvSpPr txBox="1">
            <a:spLocks noChangeArrowheads="1"/>
          </p:cNvSpPr>
          <p:nvPr/>
        </p:nvSpPr>
        <p:spPr bwMode="auto">
          <a:xfrm>
            <a:off x="9307532" y="2143125"/>
            <a:ext cx="1212191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pv_users</a:t>
            </a:r>
          </a:p>
        </p:txBody>
      </p:sp>
      <p:graphicFrame>
        <p:nvGraphicFramePr>
          <p:cNvPr id="32930" name="Group 162"/>
          <p:cNvGraphicFramePr>
            <a:graphicFrameLocks noGrp="1"/>
          </p:cNvGraphicFramePr>
          <p:nvPr>
            <p:ph sz="half" idx="4294967295"/>
          </p:nvPr>
        </p:nvGraphicFramePr>
        <p:xfrm>
          <a:off x="3532808" y="4422428"/>
          <a:ext cx="1703338" cy="1945482"/>
        </p:xfrm>
        <a:graphic>
          <a:graphicData uri="http://schemas.openxmlformats.org/drawingml/2006/table">
            <a:tbl>
              <a:tblPr/>
              <a:tblGrid>
                <a:gridCol w="769069"/>
                <a:gridCol w="934269"/>
              </a:tblGrid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7630" name="AutoShape 350"/>
          <p:cNvSpPr>
            <a:spLocks noChangeArrowheads="1"/>
          </p:cNvSpPr>
          <p:nvPr/>
        </p:nvSpPr>
        <p:spPr bwMode="auto">
          <a:xfrm>
            <a:off x="3018234" y="2786062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7631" name="AutoShape 351"/>
          <p:cNvSpPr>
            <a:spLocks noChangeArrowheads="1"/>
          </p:cNvSpPr>
          <p:nvPr/>
        </p:nvSpPr>
        <p:spPr bwMode="auto">
          <a:xfrm>
            <a:off x="3018234" y="4714875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7632" name="Text Box 352"/>
          <p:cNvSpPr txBox="1">
            <a:spLocks noChangeArrowheads="1"/>
          </p:cNvSpPr>
          <p:nvPr/>
        </p:nvSpPr>
        <p:spPr bwMode="auto">
          <a:xfrm>
            <a:off x="2881317" y="4071938"/>
            <a:ext cx="676788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Map</a:t>
            </a:r>
          </a:p>
        </p:txBody>
      </p:sp>
      <p:graphicFrame>
        <p:nvGraphicFramePr>
          <p:cNvPr id="32932" name="Group 164"/>
          <p:cNvGraphicFramePr>
            <a:graphicFrameLocks noGrp="1"/>
          </p:cNvGraphicFramePr>
          <p:nvPr/>
        </p:nvGraphicFramePr>
        <p:xfrm>
          <a:off x="6661547" y="2303860"/>
          <a:ext cx="1660922" cy="2051210"/>
        </p:xfrm>
        <a:graphic>
          <a:graphicData uri="http://schemas.openxmlformats.org/drawingml/2006/table">
            <a:tbl>
              <a:tblPr/>
              <a:tblGrid>
                <a:gridCol w="732234"/>
                <a:gridCol w="928688"/>
              </a:tblGrid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974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37" name="Group 169"/>
          <p:cNvGraphicFramePr>
            <a:graphicFrameLocks noGrp="1"/>
          </p:cNvGraphicFramePr>
          <p:nvPr/>
        </p:nvGraphicFramePr>
        <p:xfrm>
          <a:off x="6661547" y="4500562"/>
          <a:ext cx="1660922" cy="1608773"/>
        </p:xfrm>
        <a:graphic>
          <a:graphicData uri="http://schemas.openxmlformats.org/drawingml/2006/table">
            <a:tbl>
              <a:tblPr/>
              <a:tblGrid>
                <a:gridCol w="750094"/>
                <a:gridCol w="910828"/>
              </a:tblGrid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</a:t>
                      </a:r>
                      <a:r>
                        <a:rPr kumimoji="0" lang="en-US" altLang="en-US" sz="2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2,</a:t>
                      </a: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32&gt;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7709" name="AutoShape 429"/>
          <p:cNvSpPr>
            <a:spLocks noChangeArrowheads="1"/>
          </p:cNvSpPr>
          <p:nvPr/>
        </p:nvSpPr>
        <p:spPr bwMode="auto">
          <a:xfrm>
            <a:off x="5375672" y="2678906"/>
            <a:ext cx="1125141" cy="273248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250"/>
              <a:t>Shuffle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50"/>
              <a:t>Sort</a:t>
            </a:r>
          </a:p>
        </p:txBody>
      </p:sp>
      <p:graphicFrame>
        <p:nvGraphicFramePr>
          <p:cNvPr id="32933" name="Group 165"/>
          <p:cNvGraphicFramePr>
            <a:graphicFrameLocks noGrp="1"/>
          </p:cNvGraphicFramePr>
          <p:nvPr/>
        </p:nvGraphicFramePr>
        <p:xfrm>
          <a:off x="9144000" y="2732485"/>
          <a:ext cx="1660922" cy="1622585"/>
        </p:xfrm>
        <a:graphic>
          <a:graphicData uri="http://schemas.openxmlformats.org/drawingml/2006/table">
            <a:tbl>
              <a:tblPr/>
              <a:tblGrid>
                <a:gridCol w="839391"/>
                <a:gridCol w="821531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974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934" name="Group 166"/>
          <p:cNvGraphicFramePr>
            <a:graphicFrameLocks noGrp="1"/>
          </p:cNvGraphicFramePr>
          <p:nvPr/>
        </p:nvGraphicFramePr>
        <p:xfrm>
          <a:off x="9144000" y="4768453"/>
          <a:ext cx="1660922" cy="1193959"/>
        </p:xfrm>
        <a:graphic>
          <a:graphicData uri="http://schemas.openxmlformats.org/drawingml/2006/table">
            <a:tbl>
              <a:tblPr/>
              <a:tblGrid>
                <a:gridCol w="892969"/>
                <a:gridCol w="767953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7747" name="AutoShape 467"/>
          <p:cNvSpPr>
            <a:spLocks noChangeArrowheads="1"/>
          </p:cNvSpPr>
          <p:nvPr/>
        </p:nvSpPr>
        <p:spPr bwMode="auto">
          <a:xfrm>
            <a:off x="8483203" y="2786062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7748" name="AutoShape 468"/>
          <p:cNvSpPr>
            <a:spLocks noChangeArrowheads="1"/>
          </p:cNvSpPr>
          <p:nvPr/>
        </p:nvSpPr>
        <p:spPr bwMode="auto">
          <a:xfrm>
            <a:off x="8483203" y="4714875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7749" name="Text Box 469"/>
          <p:cNvSpPr txBox="1">
            <a:spLocks noChangeArrowheads="1"/>
          </p:cNvSpPr>
          <p:nvPr/>
        </p:nvSpPr>
        <p:spPr bwMode="auto">
          <a:xfrm>
            <a:off x="8288241" y="3998204"/>
            <a:ext cx="8899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600"/>
              <a:t>Reduce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389969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7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7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7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7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7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7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7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6" dur="2000" fill="hold"/>
                                        <p:tgtEl>
                                          <p:spTgt spid="32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-0.25 -2.59259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2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25 -4.44444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29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-0.25 -3.7037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7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-0.25 4.44444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97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6" dur="2000" fill="hold"/>
                                        <p:tgtEl>
                                          <p:spTgt spid="97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8" dur="2000" fill="hold"/>
                                        <p:tgtEl>
                                          <p:spTgt spid="329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0" dur="2000" fill="hold"/>
                                        <p:tgtEl>
                                          <p:spTgt spid="97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2" dur="2000" fill="hold"/>
                                        <p:tgtEl>
                                          <p:spTgt spid="976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4" dur="2000" fill="hold"/>
                                        <p:tgtEl>
                                          <p:spTgt spid="976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6" dur="2000" fill="hold"/>
                                        <p:tgtEl>
                                          <p:spTgt spid="329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8" dur="2000" fill="hold"/>
                                        <p:tgtEl>
                                          <p:spTgt spid="329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0" dur="2000" fill="hold"/>
                                        <p:tgtEl>
                                          <p:spTgt spid="97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2" dur="2000" fill="hold"/>
                                        <p:tgtEl>
                                          <p:spTgt spid="329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4" dur="2000" fill="hold"/>
                                        <p:tgtEl>
                                          <p:spTgt spid="329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6" dur="2000" fill="hold"/>
                                        <p:tgtEl>
                                          <p:spTgt spid="97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8" dur="2000" fill="hold"/>
                                        <p:tgtEl>
                                          <p:spTgt spid="977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11111E-6 L -0.25 1.11111E-6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97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43" grpId="0"/>
      <p:bldP spid="97344" grpId="0"/>
      <p:bldP spid="97345" grpId="0"/>
      <p:bldP spid="97345" grpId="1"/>
      <p:bldP spid="97630" grpId="0" animBg="1"/>
      <p:bldP spid="97630" grpId="1" animBg="1"/>
      <p:bldP spid="97631" grpId="0" animBg="1"/>
      <p:bldP spid="97631" grpId="1" animBg="1"/>
      <p:bldP spid="97632" grpId="0"/>
      <p:bldP spid="97632" grpId="1"/>
      <p:bldP spid="97709" grpId="0" animBg="1"/>
      <p:bldP spid="97709" grpId="1" animBg="1"/>
      <p:bldP spid="97747" grpId="0" animBg="1"/>
      <p:bldP spid="97747" grpId="1" animBg="1"/>
      <p:bldP spid="97748" grpId="0" animBg="1"/>
      <p:bldP spid="97748" grpId="1" animBg="1"/>
      <p:bldP spid="97749" grpId="0"/>
      <p:bldP spid="9774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altLang="en-US"/>
              <a:t>Hive QL – Group By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78521" y="4753929"/>
            <a:ext cx="8027789" cy="1982391"/>
          </a:xfrm>
        </p:spPr>
        <p:txBody>
          <a:bodyPr vert="horz" lIns="0" tIns="0" rIns="0" bIns="0" rtlCol="0">
            <a:normAutofit/>
          </a:bodyPr>
          <a:lstStyle/>
          <a:p>
            <a:pPr>
              <a:buFontTx/>
              <a:buChar char="•"/>
            </a:pPr>
            <a:r>
              <a:rPr lang="en-US" altLang="en-US" dirty="0"/>
              <a:t>SQL:</a:t>
            </a:r>
          </a:p>
          <a:p>
            <a:pPr lvl="3">
              <a:buFontTx/>
              <a:buChar char="▪"/>
            </a:pPr>
            <a:r>
              <a:rPr lang="en-US" altLang="en-US" sz="1547" dirty="0"/>
              <a:t>INSERT INTO TABLE </a:t>
            </a:r>
            <a:r>
              <a:rPr lang="en-US" altLang="en-US" sz="1547" dirty="0" err="1"/>
              <a:t>pageid_age_sum</a:t>
            </a:r>
            <a:endParaRPr lang="en-US" altLang="en-US" sz="1547" dirty="0"/>
          </a:p>
          <a:p>
            <a:pPr lvl="3">
              <a:buFontTx/>
              <a:buChar char="▪"/>
            </a:pPr>
            <a:r>
              <a:rPr lang="en-US" altLang="en-US" sz="1547" dirty="0"/>
              <a:t>SELECT </a:t>
            </a:r>
            <a:r>
              <a:rPr lang="en-US" altLang="en-US" sz="1547" dirty="0" err="1"/>
              <a:t>pageid</a:t>
            </a:r>
            <a:r>
              <a:rPr lang="en-US" altLang="en-US" sz="1547" dirty="0"/>
              <a:t>, age, count(1)</a:t>
            </a:r>
          </a:p>
          <a:p>
            <a:pPr lvl="3">
              <a:buFontTx/>
              <a:buChar char="▪"/>
            </a:pPr>
            <a:r>
              <a:rPr lang="en-US" altLang="en-US" sz="1547" dirty="0"/>
              <a:t>FROM </a:t>
            </a:r>
            <a:r>
              <a:rPr lang="en-US" altLang="en-US" sz="1547" dirty="0" err="1"/>
              <a:t>pv_users</a:t>
            </a:r>
            <a:endParaRPr lang="en-US" altLang="en-US" sz="1547" dirty="0"/>
          </a:p>
          <a:p>
            <a:pPr lvl="3"/>
            <a:r>
              <a:rPr lang="en-US" altLang="en-US" sz="1547" dirty="0"/>
              <a:t>GROUP BY </a:t>
            </a:r>
            <a:r>
              <a:rPr lang="en-US" altLang="en-US" sz="1547" dirty="0" err="1"/>
              <a:t>pageid</a:t>
            </a:r>
            <a:r>
              <a:rPr lang="en-US" altLang="en-US" sz="1547" dirty="0"/>
              <a:t>, age;</a:t>
            </a:r>
            <a:endParaRPr lang="en-US" altLang="en-US" dirty="0"/>
          </a:p>
        </p:txBody>
      </p:sp>
      <p:graphicFrame>
        <p:nvGraphicFramePr>
          <p:cNvPr id="33846" name="Group 54"/>
          <p:cNvGraphicFramePr>
            <a:graphicFrameLocks noGrp="1"/>
          </p:cNvGraphicFramePr>
          <p:nvPr/>
        </p:nvGraphicFramePr>
        <p:xfrm>
          <a:off x="1571625" y="2035969"/>
          <a:ext cx="1553766" cy="2479835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974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816" name="Text Box 21"/>
          <p:cNvSpPr txBox="1">
            <a:spLocks noChangeArrowheads="1"/>
          </p:cNvSpPr>
          <p:nvPr/>
        </p:nvSpPr>
        <p:spPr bwMode="auto">
          <a:xfrm>
            <a:off x="1699438" y="1660922"/>
            <a:ext cx="1212191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pv_users</a:t>
            </a:r>
          </a:p>
        </p:txBody>
      </p:sp>
      <p:graphicFrame>
        <p:nvGraphicFramePr>
          <p:cNvPr id="3384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820934"/>
              </p:ext>
            </p:extLst>
          </p:nvPr>
        </p:nvGraphicFramePr>
        <p:xfrm>
          <a:off x="5161360" y="2196704"/>
          <a:ext cx="2998792" cy="2035970"/>
        </p:xfrm>
        <a:graphic>
          <a:graphicData uri="http://schemas.openxmlformats.org/drawingml/2006/table">
            <a:tbl>
              <a:tblPr/>
              <a:tblGrid>
                <a:gridCol w="1046090"/>
                <a:gridCol w="976351"/>
                <a:gridCol w="976351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Count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974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839" name="Text Box 47"/>
          <p:cNvSpPr txBox="1">
            <a:spLocks noChangeArrowheads="1"/>
          </p:cNvSpPr>
          <p:nvPr/>
        </p:nvSpPr>
        <p:spPr bwMode="auto">
          <a:xfrm>
            <a:off x="5230875" y="1821657"/>
            <a:ext cx="2129109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pageid_age_sum</a:t>
            </a:r>
          </a:p>
        </p:txBody>
      </p:sp>
      <p:sp>
        <p:nvSpPr>
          <p:cNvPr id="33840" name="AutoShape 128"/>
          <p:cNvSpPr>
            <a:spLocks noChangeArrowheads="1"/>
          </p:cNvSpPr>
          <p:nvPr/>
        </p:nvSpPr>
        <p:spPr bwMode="auto">
          <a:xfrm>
            <a:off x="3661172" y="2678906"/>
            <a:ext cx="964406" cy="803672"/>
          </a:xfrm>
          <a:prstGeom prst="rightArrow">
            <a:avLst>
              <a:gd name="adj1" fmla="val 50000"/>
              <a:gd name="adj2" fmla="val 3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</p:spTree>
    <p:extLst>
      <p:ext uri="{BB962C8B-B14F-4D97-AF65-F5344CB8AC3E}">
        <p14:creationId xmlns:p14="http://schemas.microsoft.com/office/powerpoint/2010/main" val="1746246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altLang="en-US"/>
              <a:t>Hive QL – Group By in Map Reduce</a:t>
            </a:r>
          </a:p>
        </p:txBody>
      </p:sp>
      <p:graphicFrame>
        <p:nvGraphicFramePr>
          <p:cNvPr id="34965" name="Group 149"/>
          <p:cNvGraphicFramePr>
            <a:graphicFrameLocks noGrp="1"/>
          </p:cNvGraphicFramePr>
          <p:nvPr/>
        </p:nvGraphicFramePr>
        <p:xfrm>
          <a:off x="607219" y="2143126"/>
          <a:ext cx="1553766" cy="1622585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9742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353" name="Text Box 25"/>
          <p:cNvSpPr txBox="1">
            <a:spLocks noChangeArrowheads="1"/>
          </p:cNvSpPr>
          <p:nvPr/>
        </p:nvSpPr>
        <p:spPr bwMode="auto">
          <a:xfrm>
            <a:off x="735032" y="1768078"/>
            <a:ext cx="1212191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pv_users</a:t>
            </a:r>
          </a:p>
        </p:txBody>
      </p:sp>
      <p:graphicFrame>
        <p:nvGraphicFramePr>
          <p:cNvPr id="34966" name="Group 150"/>
          <p:cNvGraphicFramePr>
            <a:graphicFrameLocks noGrp="1"/>
          </p:cNvGraphicFramePr>
          <p:nvPr/>
        </p:nvGraphicFramePr>
        <p:xfrm>
          <a:off x="8858250" y="2196703"/>
          <a:ext cx="2303860" cy="1621468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  <a:gridCol w="750094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Count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376" name="Text Box 48"/>
          <p:cNvSpPr txBox="1">
            <a:spLocks noChangeArrowheads="1"/>
          </p:cNvSpPr>
          <p:nvPr/>
        </p:nvSpPr>
        <p:spPr bwMode="auto">
          <a:xfrm>
            <a:off x="8927766" y="1821657"/>
            <a:ext cx="2129109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pageid_age_sum</a:t>
            </a:r>
          </a:p>
        </p:txBody>
      </p:sp>
      <p:graphicFrame>
        <p:nvGraphicFramePr>
          <p:cNvPr id="34967" name="Group 151"/>
          <p:cNvGraphicFramePr>
            <a:graphicFrameLocks noGrp="1"/>
          </p:cNvGraphicFramePr>
          <p:nvPr/>
        </p:nvGraphicFramePr>
        <p:xfrm>
          <a:off x="607219" y="4125516"/>
          <a:ext cx="1553766" cy="1622584"/>
        </p:xfrm>
        <a:graphic>
          <a:graphicData uri="http://schemas.openxmlformats.org/drawingml/2006/table">
            <a:tbl>
              <a:tblPr/>
              <a:tblGrid>
                <a:gridCol w="803672"/>
                <a:gridCol w="750094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401" name="AutoShape 73"/>
          <p:cNvSpPr>
            <a:spLocks noChangeArrowheads="1"/>
          </p:cNvSpPr>
          <p:nvPr/>
        </p:nvSpPr>
        <p:spPr bwMode="auto">
          <a:xfrm>
            <a:off x="2428875" y="2464594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9402" name="AutoShape 74"/>
          <p:cNvSpPr>
            <a:spLocks noChangeArrowheads="1"/>
          </p:cNvSpPr>
          <p:nvPr/>
        </p:nvSpPr>
        <p:spPr bwMode="auto">
          <a:xfrm>
            <a:off x="2428875" y="4393406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9403" name="Text Box 75"/>
          <p:cNvSpPr txBox="1">
            <a:spLocks noChangeArrowheads="1"/>
          </p:cNvSpPr>
          <p:nvPr/>
        </p:nvSpPr>
        <p:spPr bwMode="auto">
          <a:xfrm>
            <a:off x="2291957" y="3750469"/>
            <a:ext cx="676788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Map</a:t>
            </a:r>
          </a:p>
        </p:txBody>
      </p:sp>
      <p:graphicFrame>
        <p:nvGraphicFramePr>
          <p:cNvPr id="34969" name="Group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58989"/>
              </p:ext>
            </p:extLst>
          </p:nvPr>
        </p:nvGraphicFramePr>
        <p:xfrm>
          <a:off x="3062815" y="2032722"/>
          <a:ext cx="1660922" cy="1928813"/>
        </p:xfrm>
        <a:graphic>
          <a:graphicData uri="http://schemas.openxmlformats.org/drawingml/2006/table">
            <a:tbl>
              <a:tblPr/>
              <a:tblGrid>
                <a:gridCol w="803672"/>
                <a:gridCol w="857250"/>
              </a:tblGrid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&lt;1,25&gt;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&lt;2,25&gt;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970" name="Group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490007"/>
              </p:ext>
            </p:extLst>
          </p:nvPr>
        </p:nvGraphicFramePr>
        <p:xfrm>
          <a:off x="3071812" y="4125516"/>
          <a:ext cx="1660922" cy="1907382"/>
        </p:xfrm>
        <a:graphic>
          <a:graphicData uri="http://schemas.openxmlformats.org/drawingml/2006/table">
            <a:tbl>
              <a:tblPr/>
              <a:tblGrid>
                <a:gridCol w="803672"/>
                <a:gridCol w="857250"/>
              </a:tblGrid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&lt;1,32&gt;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&lt;2,25&gt;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971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187392"/>
              </p:ext>
            </p:extLst>
          </p:nvPr>
        </p:nvGraphicFramePr>
        <p:xfrm>
          <a:off x="6232922" y="2143125"/>
          <a:ext cx="1660922" cy="1928813"/>
        </p:xfrm>
        <a:graphic>
          <a:graphicData uri="http://schemas.openxmlformats.org/drawingml/2006/table">
            <a:tbl>
              <a:tblPr/>
              <a:tblGrid>
                <a:gridCol w="803672"/>
                <a:gridCol w="857250"/>
              </a:tblGrid>
              <a:tr h="428625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&lt;1,25&gt;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&lt;1,32&gt;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972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0332"/>
              </p:ext>
            </p:extLst>
          </p:nvPr>
        </p:nvGraphicFramePr>
        <p:xfrm>
          <a:off x="6232922" y="4125516"/>
          <a:ext cx="1660922" cy="1907382"/>
        </p:xfrm>
        <a:graphic>
          <a:graphicData uri="http://schemas.openxmlformats.org/drawingml/2006/table">
            <a:tbl>
              <a:tblPr/>
              <a:tblGrid>
                <a:gridCol w="803672"/>
                <a:gridCol w="857250"/>
              </a:tblGrid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&lt;2,25&gt;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&lt;2,25&gt;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466" name="AutoShape 138"/>
          <p:cNvSpPr>
            <a:spLocks noChangeArrowheads="1"/>
          </p:cNvSpPr>
          <p:nvPr/>
        </p:nvSpPr>
        <p:spPr bwMode="auto">
          <a:xfrm>
            <a:off x="4893469" y="2518172"/>
            <a:ext cx="1125141" cy="273248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250"/>
              <a:t>Shuffle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50"/>
              <a:t>Sort</a:t>
            </a:r>
          </a:p>
        </p:txBody>
      </p:sp>
      <p:graphicFrame>
        <p:nvGraphicFramePr>
          <p:cNvPr id="34968" name="Group 152"/>
          <p:cNvGraphicFramePr>
            <a:graphicFrameLocks noGrp="1"/>
          </p:cNvGraphicFramePr>
          <p:nvPr>
            <p:ph idx="4294967295"/>
          </p:nvPr>
        </p:nvGraphicFramePr>
        <p:xfrm>
          <a:off x="8858250" y="4339828"/>
          <a:ext cx="2348508" cy="1180148"/>
        </p:xfrm>
        <a:graphic>
          <a:graphicData uri="http://schemas.openxmlformats.org/drawingml/2006/table">
            <a:tbl>
              <a:tblPr/>
              <a:tblGrid>
                <a:gridCol w="819299"/>
                <a:gridCol w="764605"/>
                <a:gridCol w="764604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Count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25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506" name="AutoShape 178"/>
          <p:cNvSpPr>
            <a:spLocks noChangeArrowheads="1"/>
          </p:cNvSpPr>
          <p:nvPr/>
        </p:nvSpPr>
        <p:spPr bwMode="auto">
          <a:xfrm>
            <a:off x="8161734" y="2411015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9507" name="AutoShape 179"/>
          <p:cNvSpPr>
            <a:spLocks noChangeArrowheads="1"/>
          </p:cNvSpPr>
          <p:nvPr/>
        </p:nvSpPr>
        <p:spPr bwMode="auto">
          <a:xfrm>
            <a:off x="8161734" y="4339828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9508" name="Text Box 180"/>
          <p:cNvSpPr txBox="1">
            <a:spLocks noChangeArrowheads="1"/>
          </p:cNvSpPr>
          <p:nvPr/>
        </p:nvSpPr>
        <p:spPr bwMode="auto">
          <a:xfrm>
            <a:off x="7835734" y="3696891"/>
            <a:ext cx="1058303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13980444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9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9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9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9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6" dur="2000" fill="hold"/>
                                        <p:tgtEl>
                                          <p:spTgt spid="349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8" dur="2000" fill="hold"/>
                                        <p:tgtEl>
                                          <p:spTgt spid="99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34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2" dur="2000" fill="hold"/>
                                        <p:tgtEl>
                                          <p:spTgt spid="99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4" dur="2000" fill="hold"/>
                                        <p:tgtEl>
                                          <p:spTgt spid="349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6" dur="2000" fill="hold"/>
                                        <p:tgtEl>
                                          <p:spTgt spid="99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78" dur="2000" fill="hold"/>
                                        <p:tgtEl>
                                          <p:spTgt spid="99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80" dur="2000" fill="hold"/>
                                        <p:tgtEl>
                                          <p:spTgt spid="99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7 L -0.25 -3.7037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49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7.40741E-7 L -0.25 7.40741E-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49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25 7.40741E-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49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25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49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0" dur="2000" fill="hold"/>
                                        <p:tgtEl>
                                          <p:spTgt spid="99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2" dur="2000" fill="hold"/>
                                        <p:tgtEl>
                                          <p:spTgt spid="349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4" dur="2000" fill="hold"/>
                                        <p:tgtEl>
                                          <p:spTgt spid="99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6" dur="2000" fill="hold"/>
                                        <p:tgtEl>
                                          <p:spTgt spid="99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98" dur="2000" fill="hold"/>
                                        <p:tgtEl>
                                          <p:spTgt spid="99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53" grpId="0"/>
      <p:bldP spid="99376" grpId="0"/>
      <p:bldP spid="99376" grpId="1"/>
      <p:bldP spid="99401" grpId="0" animBg="1"/>
      <p:bldP spid="99401" grpId="1" animBg="1"/>
      <p:bldP spid="99402" grpId="0" animBg="1"/>
      <p:bldP spid="99402" grpId="1" animBg="1"/>
      <p:bldP spid="99403" grpId="0"/>
      <p:bldP spid="99403" grpId="1"/>
      <p:bldP spid="99466" grpId="0" animBg="1"/>
      <p:bldP spid="99466" grpId="1" animBg="1"/>
      <p:bldP spid="99506" grpId="0" animBg="1"/>
      <p:bldP spid="99506" grpId="1" animBg="1"/>
      <p:bldP spid="99507" grpId="0" animBg="1"/>
      <p:bldP spid="99507" grpId="1" animBg="1"/>
      <p:bldP spid="99508" grpId="0"/>
      <p:bldP spid="9950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Does Hadoop work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practice</a:t>
            </a:r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58094"/>
            <a:ext cx="894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altLang="en-US"/>
              <a:t>Hive QL – Group By with Distinct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60814" y="4964891"/>
            <a:ext cx="4654498" cy="1269132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altLang="en-US"/>
              <a:t>SQL</a:t>
            </a:r>
          </a:p>
          <a:p>
            <a:pPr lvl="1"/>
            <a:r>
              <a:rPr lang="en-US" altLang="en-US" sz="1828" dirty="0"/>
              <a:t>SELECT </a:t>
            </a:r>
            <a:r>
              <a:rPr lang="en-US" altLang="en-US" sz="1828" dirty="0" err="1"/>
              <a:t>pageid</a:t>
            </a:r>
            <a:r>
              <a:rPr lang="en-US" altLang="en-US" sz="1828" dirty="0"/>
              <a:t>, COUNT(DISTINCT </a:t>
            </a:r>
            <a:r>
              <a:rPr lang="en-US" altLang="en-US" sz="1828" dirty="0" err="1"/>
              <a:t>userid</a:t>
            </a:r>
            <a:r>
              <a:rPr lang="en-US" altLang="en-US" sz="1828" dirty="0"/>
              <a:t>)</a:t>
            </a:r>
          </a:p>
          <a:p>
            <a:pPr lvl="1"/>
            <a:r>
              <a:rPr lang="en-US" altLang="en-US" sz="1828" dirty="0"/>
              <a:t>FROM </a:t>
            </a:r>
            <a:r>
              <a:rPr lang="en-US" altLang="en-US" sz="1828" dirty="0" err="1"/>
              <a:t>page_view</a:t>
            </a:r>
            <a:r>
              <a:rPr lang="en-US" altLang="en-US" sz="1828" dirty="0"/>
              <a:t> GROUP BY </a:t>
            </a:r>
            <a:r>
              <a:rPr lang="en-US" altLang="en-US" sz="1828" dirty="0" err="1"/>
              <a:t>pageid</a:t>
            </a:r>
            <a:endParaRPr lang="en-US" altLang="en-US" sz="1828" dirty="0"/>
          </a:p>
        </p:txBody>
      </p:sp>
      <p:graphicFrame>
        <p:nvGraphicFramePr>
          <p:cNvPr id="35894" name="Group 54"/>
          <p:cNvGraphicFramePr>
            <a:graphicFrameLocks noGrp="1"/>
          </p:cNvGraphicFramePr>
          <p:nvPr/>
        </p:nvGraphicFramePr>
        <p:xfrm>
          <a:off x="500063" y="2035969"/>
          <a:ext cx="2678907" cy="3826670"/>
        </p:xfrm>
        <a:graphic>
          <a:graphicData uri="http://schemas.openxmlformats.org/drawingml/2006/table">
            <a:tbl>
              <a:tblPr/>
              <a:tblGrid>
                <a:gridCol w="803672"/>
                <a:gridCol w="803672"/>
                <a:gridCol w="1071563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userid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9:08:01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9:08:13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9:08:14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9:08:20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5870" name="Text Box 26"/>
          <p:cNvSpPr txBox="1">
            <a:spLocks noChangeArrowheads="1"/>
          </p:cNvSpPr>
          <p:nvPr/>
        </p:nvSpPr>
        <p:spPr bwMode="auto">
          <a:xfrm>
            <a:off x="1162456" y="1660922"/>
            <a:ext cx="1396536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page_view</a:t>
            </a:r>
          </a:p>
        </p:txBody>
      </p:sp>
      <p:graphicFrame>
        <p:nvGraphicFramePr>
          <p:cNvPr id="35893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189418"/>
              </p:ext>
            </p:extLst>
          </p:nvPr>
        </p:nvGraphicFramePr>
        <p:xfrm>
          <a:off x="4862773" y="2538490"/>
          <a:ext cx="3589734" cy="1379872"/>
        </p:xfrm>
        <a:graphic>
          <a:graphicData uri="http://schemas.openxmlformats.org/drawingml/2006/table">
            <a:tbl>
              <a:tblPr/>
              <a:tblGrid>
                <a:gridCol w="1025458"/>
                <a:gridCol w="2564276"/>
              </a:tblGrid>
              <a:tr h="525970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count_distinct_userid</a:t>
                      </a:r>
                      <a:endParaRPr kumimoji="0" lang="en-US" altLang="en-US" sz="2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6393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5885" name="Text Box 60"/>
          <p:cNvSpPr txBox="1">
            <a:spLocks noChangeArrowheads="1"/>
          </p:cNvSpPr>
          <p:nvPr/>
        </p:nvSpPr>
        <p:spPr bwMode="auto">
          <a:xfrm>
            <a:off x="6255927" y="2143125"/>
            <a:ext cx="803426" cy="39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result</a:t>
            </a:r>
          </a:p>
        </p:txBody>
      </p:sp>
      <p:sp>
        <p:nvSpPr>
          <p:cNvPr id="35886" name="AutoShape 67"/>
          <p:cNvSpPr>
            <a:spLocks noChangeArrowheads="1"/>
          </p:cNvSpPr>
          <p:nvPr/>
        </p:nvSpPr>
        <p:spPr bwMode="auto">
          <a:xfrm>
            <a:off x="3661172" y="2678906"/>
            <a:ext cx="964406" cy="803672"/>
          </a:xfrm>
          <a:prstGeom prst="rightArrow">
            <a:avLst>
              <a:gd name="adj1" fmla="val 50000"/>
              <a:gd name="adj2" fmla="val 30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</p:spTree>
    <p:extLst>
      <p:ext uri="{BB962C8B-B14F-4D97-AF65-F5344CB8AC3E}">
        <p14:creationId xmlns:p14="http://schemas.microsoft.com/office/powerpoint/2010/main" val="668187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altLang="en-US"/>
              <a:t>Hive QL – Group By with Distinct in Map Reduce</a:t>
            </a:r>
          </a:p>
        </p:txBody>
      </p:sp>
      <p:sp>
        <p:nvSpPr>
          <p:cNvPr id="99353" name="Text Box 25"/>
          <p:cNvSpPr txBox="1">
            <a:spLocks noChangeArrowheads="1"/>
          </p:cNvSpPr>
          <p:nvPr/>
        </p:nvSpPr>
        <p:spPr bwMode="auto">
          <a:xfrm>
            <a:off x="684784" y="1778125"/>
            <a:ext cx="1341709" cy="36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5" rIns="64291" bIns="32145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page_view</a:t>
            </a:r>
          </a:p>
        </p:txBody>
      </p:sp>
      <p:graphicFrame>
        <p:nvGraphicFramePr>
          <p:cNvPr id="37016" name="Group 152"/>
          <p:cNvGraphicFramePr>
            <a:graphicFrameLocks noGrp="1"/>
          </p:cNvGraphicFramePr>
          <p:nvPr/>
        </p:nvGraphicFramePr>
        <p:xfrm>
          <a:off x="7238629" y="2158752"/>
          <a:ext cx="1694408" cy="1192843"/>
        </p:xfrm>
        <a:graphic>
          <a:graphicData uri="http://schemas.openxmlformats.org/drawingml/2006/table">
            <a:tbl>
              <a:tblPr/>
              <a:tblGrid>
                <a:gridCol w="914176"/>
                <a:gridCol w="780232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count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466" name="AutoShape 138"/>
          <p:cNvSpPr>
            <a:spLocks noChangeArrowheads="1"/>
          </p:cNvSpPr>
          <p:nvPr/>
        </p:nvSpPr>
        <p:spPr bwMode="auto">
          <a:xfrm>
            <a:off x="3124275" y="2349625"/>
            <a:ext cx="1124024" cy="2732484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291" tIns="32145" rIns="64291" bIns="32145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2250"/>
              <a:t>Shuffle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50"/>
              <a:t>and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250"/>
              <a:t>Sort</a:t>
            </a:r>
          </a:p>
        </p:txBody>
      </p:sp>
      <p:graphicFrame>
        <p:nvGraphicFramePr>
          <p:cNvPr id="37017" name="Group 153"/>
          <p:cNvGraphicFramePr>
            <a:graphicFrameLocks noGrp="1"/>
          </p:cNvGraphicFramePr>
          <p:nvPr>
            <p:ph idx="4294967295"/>
          </p:nvPr>
        </p:nvGraphicFramePr>
        <p:xfrm>
          <a:off x="7257604" y="4301877"/>
          <a:ext cx="1658689" cy="1180148"/>
        </p:xfrm>
        <a:graphic>
          <a:graphicData uri="http://schemas.openxmlformats.org/drawingml/2006/table">
            <a:tbl>
              <a:tblPr/>
              <a:tblGrid>
                <a:gridCol w="895201"/>
                <a:gridCol w="763488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count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071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zh-CN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9506" name="AutoShape 178"/>
          <p:cNvSpPr>
            <a:spLocks noChangeArrowheads="1"/>
          </p:cNvSpPr>
          <p:nvPr/>
        </p:nvSpPr>
        <p:spPr bwMode="auto">
          <a:xfrm>
            <a:off x="6561088" y="2373064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291" tIns="32145" rIns="64291" bIns="32145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9507" name="AutoShape 179"/>
          <p:cNvSpPr>
            <a:spLocks noChangeArrowheads="1"/>
          </p:cNvSpPr>
          <p:nvPr/>
        </p:nvSpPr>
        <p:spPr bwMode="auto">
          <a:xfrm>
            <a:off x="6561088" y="4301877"/>
            <a:ext cx="375047" cy="696516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64291" tIns="32145" rIns="64291" bIns="32145" anchor="ctr"/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en-US" sz="1266"/>
          </a:p>
        </p:txBody>
      </p:sp>
      <p:sp>
        <p:nvSpPr>
          <p:cNvPr id="99508" name="Text Box 180"/>
          <p:cNvSpPr txBox="1">
            <a:spLocks noChangeArrowheads="1"/>
          </p:cNvSpPr>
          <p:nvPr/>
        </p:nvSpPr>
        <p:spPr bwMode="auto">
          <a:xfrm>
            <a:off x="6266967" y="3658940"/>
            <a:ext cx="1003475" cy="36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91" tIns="32145" rIns="64291" bIns="32145">
            <a:spAutoFit/>
          </a:bodyPr>
          <a:lstStyle>
            <a:lvl1pPr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1pPr>
            <a:lvl2pPr marL="742950" indent="-28575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2pPr>
            <a:lvl3pPr marL="11430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3pPr>
            <a:lvl4pPr marL="16002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4pPr>
            <a:lvl5pPr marL="2057400" indent="-228600" algn="ctr" eaLnBrk="0" hangingPunct="0"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Vista Sans OT Reg" charset="0"/>
                <a:ea typeface="ヒラギノ角ゴ ProN W3" charset="-128"/>
                <a:cs typeface="ヒラギノ角ゴ ProN W3" charset="-128"/>
                <a:sym typeface="Vista Sans OT Reg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sz="1969"/>
              <a:t>Reduce</a:t>
            </a:r>
          </a:p>
        </p:txBody>
      </p:sp>
      <p:graphicFrame>
        <p:nvGraphicFramePr>
          <p:cNvPr id="37020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751340"/>
              </p:ext>
            </p:extLst>
          </p:nvPr>
        </p:nvGraphicFramePr>
        <p:xfrm>
          <a:off x="101079" y="2140361"/>
          <a:ext cx="2875359" cy="2296002"/>
        </p:xfrm>
        <a:graphic>
          <a:graphicData uri="http://schemas.openxmlformats.org/drawingml/2006/table">
            <a:tbl>
              <a:tblPr/>
              <a:tblGrid>
                <a:gridCol w="914176"/>
                <a:gridCol w="889620"/>
                <a:gridCol w="1071563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userid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9:08:01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9:08:13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21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62860"/>
              </p:ext>
            </p:extLst>
          </p:nvPr>
        </p:nvGraphicFramePr>
        <p:xfrm>
          <a:off x="88181" y="4551726"/>
          <a:ext cx="2875359" cy="2296002"/>
        </p:xfrm>
        <a:graphic>
          <a:graphicData uri="http://schemas.openxmlformats.org/drawingml/2006/table">
            <a:tbl>
              <a:tblPr/>
              <a:tblGrid>
                <a:gridCol w="914176"/>
                <a:gridCol w="889620"/>
                <a:gridCol w="1071563"/>
              </a:tblGrid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pageid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userid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time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222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9:08:14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111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9:08:20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18" name="Group 154"/>
          <p:cNvGraphicFramePr>
            <a:graphicFrameLocks noGrp="1"/>
          </p:cNvGraphicFramePr>
          <p:nvPr/>
        </p:nvGraphicFramePr>
        <p:xfrm>
          <a:off x="4343177" y="2158752"/>
          <a:ext cx="1803797" cy="1958177"/>
        </p:xfrm>
        <a:graphic>
          <a:graphicData uri="http://schemas.openxmlformats.org/drawingml/2006/table">
            <a:tbl>
              <a:tblPr/>
              <a:tblGrid>
                <a:gridCol w="1143000"/>
                <a:gridCol w="660797"/>
              </a:tblGrid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6393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&lt;1,111&gt;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750094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&lt;1,222&gt;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19" name="Group 155"/>
          <p:cNvGraphicFramePr>
            <a:graphicFrameLocks noGrp="1"/>
          </p:cNvGraphicFramePr>
          <p:nvPr/>
        </p:nvGraphicFramePr>
        <p:xfrm>
          <a:off x="4343177" y="4127749"/>
          <a:ext cx="1803797" cy="1958177"/>
        </p:xfrm>
        <a:graphic>
          <a:graphicData uri="http://schemas.openxmlformats.org/drawingml/2006/table">
            <a:tbl>
              <a:tblPr/>
              <a:tblGrid>
                <a:gridCol w="1143000"/>
                <a:gridCol w="660797"/>
              </a:tblGrid>
              <a:tr h="427509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key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</a:t>
                      </a: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6393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&lt;2,111&gt;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  <a:tr h="426393"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r>
                        <a:rPr kumimoji="0" lang="en-US" altLang="en-US" sz="2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&lt;2,111&gt;</a:t>
                      </a:r>
                    </a:p>
                  </a:txBody>
                  <a:tcPr marL="64294" marR="64294" marT="32147" marB="321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charset="2"/>
                        <a:defRPr sz="32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742950" indent="-285750" defTabSz="1208088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1143000" indent="-228600" defTabSz="1208088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600200" indent="-228600" defTabSz="1208088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2057400" indent="-228600" defTabSz="1208088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marL="25146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marL="29718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marL="34290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marL="3886200" indent="-228600" defTabSz="1208088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12080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Lucida Grande" charset="0"/>
                        <a:buNone/>
                        <a:tabLst/>
                      </a:pPr>
                      <a:endParaRPr kumimoji="0" lang="en-US" altLang="en-US" sz="23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64294" marR="64294" marT="32147" marB="3214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50195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991" name="Rectangle 127"/>
          <p:cNvSpPr>
            <a:spLocks noChangeArrowheads="1"/>
          </p:cNvSpPr>
          <p:nvPr/>
        </p:nvSpPr>
        <p:spPr bwMode="auto">
          <a:xfrm>
            <a:off x="3196828" y="6124310"/>
            <a:ext cx="5947172" cy="47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B08F1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/>
          <a:p>
            <a:pPr>
              <a:lnSpc>
                <a:spcPct val="110000"/>
              </a:lnSpc>
              <a:spcBef>
                <a:spcPts val="1195"/>
              </a:spcBef>
              <a:buClr>
                <a:srgbClr val="415995"/>
              </a:buClr>
              <a:buSzPct val="64000"/>
            </a:pPr>
            <a:r>
              <a:rPr lang="en-US" altLang="zh-CN" sz="2250" b="1">
                <a:ea typeface="宋体" charset="0"/>
              </a:rPr>
              <a:t>Shuffle key is a prefix of the sort key.</a:t>
            </a:r>
            <a:endParaRPr lang="en-US" altLang="en-US" sz="2250" b="1"/>
          </a:p>
        </p:txBody>
      </p:sp>
    </p:spTree>
    <p:extLst>
      <p:ext uri="{BB962C8B-B14F-4D97-AF65-F5344CB8AC3E}">
        <p14:creationId xmlns:p14="http://schemas.microsoft.com/office/powerpoint/2010/main" val="3686020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9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9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466" grpId="0" animBg="1"/>
      <p:bldP spid="99506" grpId="0" animBg="1"/>
      <p:bldP spid="99507" grpId="0" animBg="1"/>
      <p:bldP spid="9950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219200" y="533400"/>
            <a:ext cx="7772400" cy="914400"/>
          </a:xfrm>
        </p:spPr>
        <p:txBody>
          <a:bodyPr/>
          <a:lstStyle/>
          <a:p>
            <a:r>
              <a:rPr lang="en-US" altLang="en-US" sz="3200">
                <a:solidFill>
                  <a:schemeClr val="tx1"/>
                </a:solidFill>
                <a:ea typeface="ＭＳ Ｐゴシック" charset="-128"/>
              </a:rPr>
              <a:t>Hive Query Language –Contd.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876800"/>
          </a:xfrm>
        </p:spPr>
        <p:txBody>
          <a:bodyPr>
            <a:normAutofit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sz="2400" dirty="0" smtClean="0">
                <a:ea typeface="ＭＳ Ｐゴシック" charset="-128"/>
              </a:rPr>
              <a:t>Insertion </a:t>
            </a:r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endParaRPr lang="en-US" sz="2000" b="1" dirty="0" smtClean="0"/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b="1" dirty="0" smtClean="0"/>
              <a:t>INSERT OVERWRITE TABLE sample1 </a:t>
            </a:r>
            <a:r>
              <a:rPr lang="en-US" sz="2000" dirty="0" smtClean="0"/>
              <a:t>'/</a:t>
            </a:r>
            <a:r>
              <a:rPr lang="en-US" sz="2000" dirty="0" err="1" smtClean="0"/>
              <a:t>tmp</a:t>
            </a:r>
            <a:r>
              <a:rPr lang="en-US" sz="2000" dirty="0" smtClean="0"/>
              <a:t>/</a:t>
            </a:r>
            <a:r>
              <a:rPr lang="en-US" sz="2000" dirty="0" err="1" smtClean="0"/>
              <a:t>hdfs_out</a:t>
            </a:r>
            <a:r>
              <a:rPr lang="en-US" sz="2000" dirty="0" smtClean="0"/>
              <a:t>' </a:t>
            </a:r>
            <a:r>
              <a:rPr lang="en-US" sz="2000" b="1" dirty="0" smtClean="0"/>
              <a:t>SELECT</a:t>
            </a:r>
            <a:r>
              <a:rPr lang="en-US" sz="2000" dirty="0" smtClean="0"/>
              <a:t> * </a:t>
            </a:r>
            <a:r>
              <a:rPr lang="en-US" sz="2000" b="1" dirty="0" smtClean="0"/>
              <a:t>FROM </a:t>
            </a:r>
            <a:r>
              <a:rPr lang="en-US" sz="2000" dirty="0" smtClean="0"/>
              <a:t>sample </a:t>
            </a:r>
            <a:r>
              <a:rPr lang="en-US" sz="2000" b="1" dirty="0" smtClean="0"/>
              <a:t>WHERE</a:t>
            </a:r>
            <a:r>
              <a:rPr lang="en-US" sz="2000" dirty="0" smtClean="0"/>
              <a:t> </a:t>
            </a:r>
            <a:r>
              <a:rPr lang="en-US" sz="2000" dirty="0" err="1" smtClean="0"/>
              <a:t>ds</a:t>
            </a:r>
            <a:r>
              <a:rPr lang="en-US" sz="2000" dirty="0" smtClean="0"/>
              <a:t>='2012-02-24';</a:t>
            </a:r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endParaRPr lang="en-US" sz="2000" b="1" dirty="0" smtClean="0"/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b="1" dirty="0" smtClean="0"/>
              <a:t>INSERT OVERWRITE DIRECTORY </a:t>
            </a:r>
            <a:r>
              <a:rPr lang="en-US" sz="2000" dirty="0" smtClean="0"/>
              <a:t>'/</a:t>
            </a:r>
            <a:r>
              <a:rPr lang="en-US" sz="2000" dirty="0" err="1" smtClean="0"/>
              <a:t>tmp</a:t>
            </a:r>
            <a:r>
              <a:rPr lang="en-US" sz="2000" dirty="0" smtClean="0"/>
              <a:t>/</a:t>
            </a:r>
            <a:r>
              <a:rPr lang="en-US" sz="2000" dirty="0" err="1" smtClean="0"/>
              <a:t>hdfs_out</a:t>
            </a:r>
            <a:r>
              <a:rPr lang="en-US" sz="2000" dirty="0" smtClean="0"/>
              <a:t>' </a:t>
            </a:r>
            <a:r>
              <a:rPr lang="en-US" sz="2000" b="1" dirty="0" smtClean="0"/>
              <a:t>SELECT</a:t>
            </a:r>
            <a:r>
              <a:rPr lang="en-US" sz="2000" dirty="0" smtClean="0"/>
              <a:t> * </a:t>
            </a:r>
            <a:r>
              <a:rPr lang="en-US" sz="2000" b="1" dirty="0" smtClean="0"/>
              <a:t>FROM </a:t>
            </a:r>
            <a:r>
              <a:rPr lang="en-US" sz="2000" dirty="0" smtClean="0"/>
              <a:t>sample </a:t>
            </a:r>
            <a:r>
              <a:rPr lang="en-US" sz="2000" b="1" dirty="0" smtClean="0"/>
              <a:t>WHERE</a:t>
            </a:r>
            <a:r>
              <a:rPr lang="en-US" sz="2000" dirty="0" smtClean="0"/>
              <a:t> </a:t>
            </a:r>
            <a:r>
              <a:rPr lang="en-US" sz="2000" dirty="0" err="1" smtClean="0"/>
              <a:t>ds</a:t>
            </a:r>
            <a:r>
              <a:rPr lang="en-US" sz="2000" dirty="0" smtClean="0"/>
              <a:t>='2012-02-24';</a:t>
            </a:r>
            <a:br>
              <a:rPr lang="en-US" sz="2000" dirty="0" smtClean="0"/>
            </a:br>
            <a:endParaRPr lang="en-US" sz="2000" dirty="0" smtClean="0"/>
          </a:p>
          <a:p>
            <a:pPr marL="368300" indent="-368300" fontAlgn="auto">
              <a:spcAft>
                <a:spcPts val="0"/>
              </a:spcAft>
              <a:buClr>
                <a:schemeClr val="accent3"/>
              </a:buClr>
              <a:buSzPct val="104000"/>
              <a:buFont typeface="Wingdings 2"/>
              <a:buNone/>
              <a:tabLst>
                <a:tab pos="368300" algn="l"/>
                <a:tab pos="481013" algn="l"/>
                <a:tab pos="938213" algn="l"/>
                <a:tab pos="1395413" algn="l"/>
                <a:tab pos="1852613" algn="l"/>
                <a:tab pos="2309813" algn="l"/>
                <a:tab pos="2767013" algn="l"/>
                <a:tab pos="3224213" algn="l"/>
                <a:tab pos="3681413" algn="l"/>
                <a:tab pos="4138613" algn="l"/>
                <a:tab pos="4595813" algn="l"/>
                <a:tab pos="5053013" algn="l"/>
                <a:tab pos="5510213" algn="l"/>
                <a:tab pos="5967413" algn="l"/>
                <a:tab pos="6424613" algn="l"/>
                <a:tab pos="6881813" algn="l"/>
                <a:tab pos="7339013" algn="l"/>
                <a:tab pos="7796213" algn="l"/>
                <a:tab pos="8253413" algn="l"/>
                <a:tab pos="8710613" algn="l"/>
                <a:tab pos="9167813" algn="l"/>
              </a:tabLst>
              <a:defRPr/>
            </a:pPr>
            <a:r>
              <a:rPr lang="en-US" sz="2000" b="1" dirty="0" smtClean="0"/>
              <a:t>INSERT OVERWRITE LOCAL DIRECTORY</a:t>
            </a:r>
            <a:r>
              <a:rPr lang="en-US" sz="2000" dirty="0" smtClean="0"/>
              <a:t> '/</a:t>
            </a:r>
            <a:r>
              <a:rPr lang="en-US" sz="2000" dirty="0" err="1" smtClean="0"/>
              <a:t>tmp</a:t>
            </a:r>
            <a:r>
              <a:rPr lang="en-US" sz="2000" dirty="0" smtClean="0"/>
              <a:t>/hive-sample-out' </a:t>
            </a:r>
            <a:r>
              <a:rPr lang="en-US" sz="2000" b="1" dirty="0" smtClean="0"/>
              <a:t>SELECT</a:t>
            </a:r>
            <a:r>
              <a:rPr lang="en-US" sz="2000" dirty="0" smtClean="0"/>
              <a:t> * </a:t>
            </a:r>
            <a:r>
              <a:rPr lang="en-US" sz="2000" b="1" dirty="0" smtClean="0"/>
              <a:t>FROM</a:t>
            </a:r>
            <a:r>
              <a:rPr lang="en-US" sz="2000" dirty="0" smtClean="0"/>
              <a:t> sample;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sz="2000" dirty="0" smtClean="0">
              <a:ea typeface="ＭＳ Ｐゴシック" charset="-128"/>
            </a:endParaRPr>
          </a:p>
        </p:txBody>
      </p:sp>
      <p:sp>
        <p:nvSpPr>
          <p:cNvPr id="35844" name="TextBox 3"/>
          <p:cNvSpPr txBox="1">
            <a:spLocks noChangeArrowheads="1"/>
          </p:cNvSpPr>
          <p:nvPr/>
        </p:nvSpPr>
        <p:spPr bwMode="auto">
          <a:xfrm>
            <a:off x="3505200" y="6324600"/>
            <a:ext cx="2286000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1pPr>
            <a:lvl2pPr marL="742950" indent="-28575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eaLnBrk="0" hangingPunct="0"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2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released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tonight</a:t>
            </a:r>
          </a:p>
          <a:p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submits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copy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</a:p>
          <a:p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involves:</a:t>
            </a:r>
          </a:p>
          <a:p>
            <a:pPr lvl="1"/>
            <a:r>
              <a:rPr lang="en-US" altLang="zh-CN" dirty="0" smtClean="0"/>
              <a:t>MapReduce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coding</a:t>
            </a:r>
          </a:p>
          <a:p>
            <a:pPr lvl="1"/>
            <a:r>
              <a:rPr lang="en-US" altLang="zh-CN" dirty="0" smtClean="0"/>
              <a:t>Hive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coding</a:t>
            </a:r>
          </a:p>
          <a:p>
            <a:r>
              <a:rPr lang="en-US" altLang="zh-CN" dirty="0" smtClean="0"/>
              <a:t>Lab</a:t>
            </a:r>
            <a:r>
              <a:rPr lang="zh-CN" altLang="en-US" dirty="0" smtClean="0"/>
              <a:t> 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codes,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etc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51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Pig</a:t>
            </a:r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Data Analysis Task</a:t>
            </a: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228600" y="3281363"/>
          <a:ext cx="4267200" cy="2377440"/>
        </p:xfrm>
        <a:graphic>
          <a:graphicData uri="http://schemas.openxmlformats.org/drawingml/2006/table">
            <a:tbl>
              <a:tblPr/>
              <a:tblGrid>
                <a:gridCol w="838200"/>
                <a:gridCol w="2362200"/>
                <a:gridCol w="1066800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Fred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cnn.com/index.htm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12:00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39" name="Group 35"/>
          <p:cNvGraphicFramePr>
            <a:graphicFrameLocks noGrp="1"/>
          </p:cNvGraphicFramePr>
          <p:nvPr/>
        </p:nvGraphicFramePr>
        <p:xfrm>
          <a:off x="5257800" y="3270250"/>
          <a:ext cx="3657600" cy="1981200"/>
        </p:xfrm>
        <a:graphic>
          <a:graphicData uri="http://schemas.openxmlformats.org/drawingml/2006/table">
            <a:tbl>
              <a:tblPr/>
              <a:tblGrid>
                <a:gridCol w="2244725"/>
                <a:gridCol w="1412875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pagerank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</a:tbl>
          </a:graphicData>
        </a:graphic>
      </p:graphicFrame>
      <p:sp>
        <p:nvSpPr>
          <p:cNvPr id="16419" name="Text Box 57"/>
          <p:cNvSpPr txBox="1">
            <a:spLocks noChangeArrowheads="1"/>
          </p:cNvSpPr>
          <p:nvPr/>
        </p:nvSpPr>
        <p:spPr bwMode="auto">
          <a:xfrm>
            <a:off x="0" y="1752600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</a:rPr>
              <a:t>Find users who tend to visit “good” pages.</a:t>
            </a:r>
          </a:p>
        </p:txBody>
      </p:sp>
      <p:sp>
        <p:nvSpPr>
          <p:cNvPr id="16420" name="Rectangle 58"/>
          <p:cNvSpPr>
            <a:spLocks noChangeArrowheads="1"/>
          </p:cNvSpPr>
          <p:nvPr/>
        </p:nvSpPr>
        <p:spPr bwMode="auto">
          <a:xfrm>
            <a:off x="5257800" y="2824163"/>
            <a:ext cx="7873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Pages</a:t>
            </a:r>
          </a:p>
        </p:txBody>
      </p:sp>
      <p:sp>
        <p:nvSpPr>
          <p:cNvPr id="16421" name="Rectangle 59"/>
          <p:cNvSpPr>
            <a:spLocks noChangeArrowheads="1"/>
          </p:cNvSpPr>
          <p:nvPr/>
        </p:nvSpPr>
        <p:spPr bwMode="auto">
          <a:xfrm>
            <a:off x="228600" y="2824163"/>
            <a:ext cx="7291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Visits</a:t>
            </a:r>
          </a:p>
        </p:txBody>
      </p:sp>
      <p:sp>
        <p:nvSpPr>
          <p:cNvPr id="16422" name="Text Box 60"/>
          <p:cNvSpPr txBox="1">
            <a:spLocks noChangeArrowheads="1"/>
          </p:cNvSpPr>
          <p:nvPr/>
        </p:nvSpPr>
        <p:spPr bwMode="auto">
          <a:xfrm rot="5400000">
            <a:off x="2125596" y="60021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6423" name="Text Box 61"/>
          <p:cNvSpPr txBox="1">
            <a:spLocks noChangeArrowheads="1"/>
          </p:cNvSpPr>
          <p:nvPr/>
        </p:nvSpPr>
        <p:spPr bwMode="auto">
          <a:xfrm rot="5400000">
            <a:off x="6926196" y="55449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9323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281410" y="46037"/>
            <a:ext cx="7886700" cy="1325563"/>
          </a:xfrm>
        </p:spPr>
        <p:txBody>
          <a:bodyPr/>
          <a:lstStyle/>
          <a:p>
            <a:r>
              <a:rPr lang="en-US" altLang="en-US" dirty="0"/>
              <a:t>Data  Flow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/>
              <a:t>Load </a:t>
            </a:r>
            <a:r>
              <a:rPr lang="en-US" altLang="en-US" sz="1600" dirty="0">
                <a:solidFill>
                  <a:srgbClr val="0432FF"/>
                </a:solidFill>
              </a:rPr>
              <a:t>Visits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143000" y="1981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Group </a:t>
            </a:r>
            <a:r>
              <a:rPr lang="en-US" altLang="en-US" sz="1600" dirty="0">
                <a:solidFill>
                  <a:srgbClr val="0432FF"/>
                </a:solidFill>
              </a:rPr>
              <a:t>by </a:t>
            </a:r>
            <a:r>
              <a:rPr lang="en-US" altLang="en-US" sz="1600" dirty="0" err="1">
                <a:solidFill>
                  <a:srgbClr val="0432FF"/>
                </a:solidFill>
              </a:rPr>
              <a:t>url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62200" y="2743200"/>
            <a:ext cx="1981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 err="1">
                <a:solidFill>
                  <a:srgbClr val="000000"/>
                </a:solidFill>
              </a:rPr>
              <a:t>Foreach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432FF"/>
                </a:solidFill>
              </a:rPr>
              <a:t>url</a:t>
            </a:r>
            <a:endParaRPr lang="en-US" altLang="en-US" sz="2000" dirty="0">
              <a:solidFill>
                <a:srgbClr val="0432FF"/>
              </a:solidFill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generate </a:t>
            </a:r>
            <a:r>
              <a:rPr lang="en-US" altLang="en-US" dirty="0">
                <a:solidFill>
                  <a:srgbClr val="0432FF"/>
                </a:solidFill>
              </a:rPr>
              <a:t>count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334000" y="28194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Load </a:t>
            </a:r>
            <a:r>
              <a:rPr lang="en-US" altLang="en-US" sz="1600" dirty="0" err="1">
                <a:solidFill>
                  <a:srgbClr val="0432FF"/>
                </a:solidFill>
              </a:rPr>
              <a:t>Url</a:t>
            </a:r>
            <a:r>
              <a:rPr lang="en-US" altLang="en-US" sz="1600" dirty="0">
                <a:solidFill>
                  <a:srgbClr val="0432FF"/>
                </a:solidFill>
              </a:rPr>
              <a:t> Info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62400" y="3733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Join </a:t>
            </a:r>
            <a:r>
              <a:rPr lang="en-US" altLang="en-US" sz="1600" dirty="0">
                <a:solidFill>
                  <a:srgbClr val="0432FF"/>
                </a:solidFill>
              </a:rPr>
              <a:t>on </a:t>
            </a:r>
            <a:r>
              <a:rPr lang="en-US" altLang="en-US" sz="1600" dirty="0" err="1">
                <a:solidFill>
                  <a:srgbClr val="0432FF"/>
                </a:solidFill>
              </a:rPr>
              <a:t>url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62400" y="4495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Group </a:t>
            </a:r>
            <a:r>
              <a:rPr lang="en-US" altLang="en-US" sz="1600" dirty="0">
                <a:solidFill>
                  <a:srgbClr val="0432FF"/>
                </a:solidFill>
              </a:rPr>
              <a:t>by category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73488" y="5257800"/>
            <a:ext cx="2362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dirty="0" err="1">
                <a:solidFill>
                  <a:srgbClr val="000000"/>
                </a:solidFill>
              </a:rPr>
              <a:t>Foreach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>
                <a:solidFill>
                  <a:srgbClr val="0432FF"/>
                </a:solidFill>
              </a:rPr>
              <a:t>category</a:t>
            </a:r>
            <a:endParaRPr lang="en-US" altLang="en-US" sz="2000" dirty="0">
              <a:solidFill>
                <a:srgbClr val="0432FF"/>
              </a:solidFill>
            </a:endParaRPr>
          </a:p>
          <a:p>
            <a:pPr algn="ctr"/>
            <a:r>
              <a:rPr lang="en-US" altLang="en-US" sz="2000" dirty="0">
                <a:solidFill>
                  <a:srgbClr val="000000"/>
                </a:solidFill>
              </a:rPr>
              <a:t>generate </a:t>
            </a:r>
            <a:r>
              <a:rPr lang="en-US" altLang="en-US" dirty="0">
                <a:solidFill>
                  <a:srgbClr val="0432FF"/>
                </a:solidFill>
              </a:rPr>
              <a:t>top10 </a:t>
            </a:r>
            <a:r>
              <a:rPr lang="en-US" altLang="en-US" dirty="0" err="1">
                <a:solidFill>
                  <a:srgbClr val="0432FF"/>
                </a:solidFill>
              </a:rPr>
              <a:t>urls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447800" y="1676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73488" y="3352800"/>
            <a:ext cx="569912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</p:cNvCxnSpPr>
          <p:nvPr/>
        </p:nvCxnSpPr>
        <p:spPr>
          <a:xfrm rot="5400000">
            <a:off x="5715000" y="31242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11" idx="0"/>
          </p:cNvCxnSpPr>
          <p:nvPr/>
        </p:nvCxnSpPr>
        <p:spPr>
          <a:xfrm rot="5400000">
            <a:off x="4800601" y="4343400"/>
            <a:ext cx="3048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2"/>
            <a:endCxn id="12" idx="0"/>
          </p:cNvCxnSpPr>
          <p:nvPr/>
        </p:nvCxnSpPr>
        <p:spPr>
          <a:xfrm rot="16200000" flipH="1">
            <a:off x="4801394" y="5104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H="1">
            <a:off x="4802188" y="60198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2590800" y="2438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43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886700" cy="1325563"/>
          </a:xfrm>
        </p:spPr>
        <p:txBody>
          <a:bodyPr/>
          <a:lstStyle/>
          <a:p>
            <a:r>
              <a:rPr lang="en-US" altLang="en-US"/>
              <a:t>In Pig Latin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visits   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chemeClr val="accent2"/>
                </a:solidFill>
              </a:rPr>
              <a:t>‘/data/visits’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(user, url,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gVisits         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gVisits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url, count(visits);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urlInfo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C0504D"/>
                </a:solidFill>
              </a:rPr>
              <a:t>‘/data/urlInfo’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(url, category, pRank);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join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url, urlInfo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gCategories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topUrls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gCategories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>
                <a:solidFill>
                  <a:srgbClr val="F79646"/>
                </a:solidFill>
              </a:rPr>
              <a:t>store</a:t>
            </a:r>
            <a:r>
              <a:rPr lang="en-US" altLang="en-US" sz="2800"/>
              <a:t> topUrls </a:t>
            </a:r>
            <a:r>
              <a:rPr lang="en-US" altLang="en-US" sz="2800">
                <a:solidFill>
                  <a:srgbClr val="F79646"/>
                </a:solidFill>
              </a:rPr>
              <a:t>into</a:t>
            </a:r>
            <a:r>
              <a:rPr lang="en-US" altLang="en-US" sz="2800"/>
              <a:t> ‘/data/topUrls’;</a:t>
            </a:r>
          </a:p>
        </p:txBody>
      </p:sp>
    </p:spTree>
    <p:extLst>
      <p:ext uri="{BB962C8B-B14F-4D97-AF65-F5344CB8AC3E}">
        <p14:creationId xmlns:p14="http://schemas.microsoft.com/office/powerpoint/2010/main" val="199270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visits   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‘/data/visits’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(user,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gVisits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visits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gVisits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count(</a:t>
            </a:r>
            <a:r>
              <a:rPr lang="en-US" altLang="en-US" sz="2800" dirty="0" err="1"/>
              <a:t>urlVisits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urlInfo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504D"/>
                </a:solidFill>
              </a:rPr>
              <a:t>‘/data/</a:t>
            </a:r>
            <a:r>
              <a:rPr lang="en-US" altLang="en-US" sz="2800" dirty="0" err="1">
                <a:solidFill>
                  <a:srgbClr val="C0504D"/>
                </a:solidFill>
              </a:rPr>
              <a:t>urlInfo</a:t>
            </a:r>
            <a:r>
              <a:rPr lang="en-US" altLang="en-US" sz="2800" dirty="0">
                <a:solidFill>
                  <a:srgbClr val="C0504D"/>
                </a:solidFill>
              </a:rPr>
              <a:t>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category, </a:t>
            </a:r>
            <a:r>
              <a:rPr lang="en-US" altLang="en-US" sz="2800" dirty="0" err="1"/>
              <a:t>pRank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>
                <a:solidFill>
                  <a:srgbClr val="F79646"/>
                </a:solidFill>
              </a:rPr>
              <a:t>join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urlInfo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gCategories</a:t>
            </a:r>
            <a:r>
              <a:rPr lang="en-US" altLang="en-US" sz="2800" dirty="0"/>
              <a:t>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topUrls</a:t>
            </a:r>
            <a:r>
              <a:rPr lang="en-US" altLang="en-US" sz="2800" dirty="0"/>
              <a:t>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gCategories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store 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 into ‘/data/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’;</a:t>
            </a:r>
          </a:p>
        </p:txBody>
      </p:sp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886700" cy="1325563"/>
          </a:xfrm>
        </p:spPr>
        <p:txBody>
          <a:bodyPr/>
          <a:lstStyle/>
          <a:p>
            <a:r>
              <a:rPr lang="en-US" altLang="en-US"/>
              <a:t>Quick Start and Interoperability</a:t>
            </a:r>
          </a:p>
        </p:txBody>
      </p:sp>
      <p:sp>
        <p:nvSpPr>
          <p:cNvPr id="5" name="Oval 4"/>
          <p:cNvSpPr/>
          <p:nvPr/>
        </p:nvSpPr>
        <p:spPr>
          <a:xfrm>
            <a:off x="2743200" y="1173163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819400" y="2971800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8800" y="4114800"/>
            <a:ext cx="4800600" cy="137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FFFFFF"/>
                </a:solidFill>
              </a:rPr>
              <a:t>Operates directly over files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5943600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8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visits   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‘/data/visits’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(user,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gVisits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visits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gVisits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count(</a:t>
            </a:r>
            <a:r>
              <a:rPr lang="en-US" altLang="en-US" sz="2800" dirty="0" err="1"/>
              <a:t>urlVisits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urlInfo</a:t>
            </a:r>
            <a:r>
              <a:rPr lang="en-US" altLang="en-US" sz="2800" dirty="0"/>
              <a:t>          = </a:t>
            </a:r>
            <a:r>
              <a:rPr lang="en-US" altLang="en-US" sz="2800" dirty="0">
                <a:solidFill>
                  <a:srgbClr val="F79646"/>
                </a:solidFill>
              </a:rPr>
              <a:t>load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C0504D"/>
                </a:solidFill>
              </a:rPr>
              <a:t>‘/data/</a:t>
            </a:r>
            <a:r>
              <a:rPr lang="en-US" altLang="en-US" sz="2800" dirty="0" err="1">
                <a:solidFill>
                  <a:srgbClr val="C0504D"/>
                </a:solidFill>
              </a:rPr>
              <a:t>urlInfo</a:t>
            </a:r>
            <a:r>
              <a:rPr lang="en-US" altLang="en-US" sz="2800" dirty="0">
                <a:solidFill>
                  <a:srgbClr val="C0504D"/>
                </a:solidFill>
              </a:rPr>
              <a:t>’ </a:t>
            </a:r>
            <a:r>
              <a:rPr lang="en-US" altLang="en-US" sz="2800" dirty="0">
                <a:solidFill>
                  <a:srgbClr val="F79646"/>
                </a:solidFill>
              </a:rPr>
              <a:t>as</a:t>
            </a:r>
            <a:r>
              <a:rPr lang="en-US" altLang="en-US" sz="2800" dirty="0"/>
              <a:t> (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category, </a:t>
            </a:r>
            <a:r>
              <a:rPr lang="en-US" altLang="en-US" sz="2800" dirty="0" err="1"/>
              <a:t>pRank</a:t>
            </a:r>
            <a:r>
              <a:rPr lang="en-US" altLang="en-US" sz="2800" dirty="0"/>
              <a:t>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visitCounts</a:t>
            </a:r>
            <a:r>
              <a:rPr lang="en-US" altLang="en-US" sz="2800" dirty="0"/>
              <a:t>  = </a:t>
            </a:r>
            <a:r>
              <a:rPr lang="en-US" altLang="en-US" sz="2800" dirty="0">
                <a:solidFill>
                  <a:srgbClr val="F79646"/>
                </a:solidFill>
              </a:rPr>
              <a:t>join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urlInfo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</a:t>
            </a:r>
            <a:r>
              <a:rPr lang="en-US" altLang="en-US" sz="2800" dirty="0" err="1"/>
              <a:t>url</a:t>
            </a:r>
            <a:r>
              <a:rPr lang="en-US" altLang="en-US" sz="2800" dirty="0"/>
              <a:t>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gCategories</a:t>
            </a:r>
            <a:r>
              <a:rPr lang="en-US" altLang="en-US" sz="2800" dirty="0"/>
              <a:t> = </a:t>
            </a:r>
            <a:r>
              <a:rPr lang="en-US" altLang="en-US" sz="2800" dirty="0">
                <a:solidFill>
                  <a:srgbClr val="F79646"/>
                </a:solidFill>
              </a:rPr>
              <a:t>group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visitCounts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by</a:t>
            </a:r>
            <a:r>
              <a:rPr lang="en-US" altLang="en-US" sz="2800" dirty="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 err="1"/>
              <a:t>topUrls</a:t>
            </a:r>
            <a:r>
              <a:rPr lang="en-US" altLang="en-US" sz="2800" dirty="0"/>
              <a:t> = </a:t>
            </a:r>
            <a:r>
              <a:rPr lang="en-US" altLang="en-US" sz="2800" dirty="0" err="1">
                <a:solidFill>
                  <a:srgbClr val="F79646"/>
                </a:solidFill>
              </a:rPr>
              <a:t>foreach</a:t>
            </a:r>
            <a:r>
              <a:rPr lang="en-US" altLang="en-US" sz="2800" dirty="0"/>
              <a:t> </a:t>
            </a:r>
            <a:r>
              <a:rPr lang="en-US" altLang="en-US" sz="2800" dirty="0" err="1"/>
              <a:t>gCategories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F79646"/>
                </a:solidFill>
              </a:rPr>
              <a:t>generate</a:t>
            </a:r>
            <a:r>
              <a:rPr lang="en-US" altLang="en-US" sz="2800" dirty="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 dirty="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 dirty="0"/>
              <a:t>store 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 into ‘/data/</a:t>
            </a:r>
            <a:r>
              <a:rPr lang="en-US" altLang="en-US" sz="2800" dirty="0" err="1"/>
              <a:t>topUrls</a:t>
            </a:r>
            <a:r>
              <a:rPr lang="en-US" altLang="en-US" sz="2800" dirty="0"/>
              <a:t>’;</a:t>
            </a:r>
          </a:p>
        </p:txBody>
      </p:sp>
      <p:sp>
        <p:nvSpPr>
          <p:cNvPr id="31747" name="Title 1"/>
          <p:cNvSpPr>
            <a:spLocks noGrp="1"/>
          </p:cNvSpPr>
          <p:nvPr>
            <p:ph type="title"/>
          </p:nvPr>
        </p:nvSpPr>
        <p:spPr>
          <a:xfrm>
            <a:off x="0" y="-53182"/>
            <a:ext cx="7886700" cy="1325563"/>
          </a:xfrm>
        </p:spPr>
        <p:txBody>
          <a:bodyPr/>
          <a:lstStyle/>
          <a:p>
            <a:r>
              <a:rPr lang="en-US" altLang="en-US"/>
              <a:t>Quick Start and Interoperability</a:t>
            </a:r>
          </a:p>
        </p:txBody>
      </p:sp>
      <p:sp>
        <p:nvSpPr>
          <p:cNvPr id="5" name="Oval 4"/>
          <p:cNvSpPr/>
          <p:nvPr/>
        </p:nvSpPr>
        <p:spPr>
          <a:xfrm>
            <a:off x="5105400" y="1066800"/>
            <a:ext cx="24384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10200" y="2895600"/>
            <a:ext cx="3352800" cy="762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28800" y="4114800"/>
            <a:ext cx="5105400" cy="137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FFFFFF"/>
                </a:solidFill>
              </a:rPr>
              <a:t>Schemas optional; </a:t>
            </a:r>
          </a:p>
          <a:p>
            <a:pPr algn="ctr"/>
            <a:r>
              <a:rPr lang="en-US" altLang="en-US" sz="2800">
                <a:solidFill>
                  <a:srgbClr val="FFFFFF"/>
                </a:solidFill>
              </a:rPr>
              <a:t>Can be assigned dynamically</a:t>
            </a:r>
          </a:p>
        </p:txBody>
      </p:sp>
    </p:spTree>
    <p:extLst>
      <p:ext uri="{BB962C8B-B14F-4D97-AF65-F5344CB8AC3E}">
        <p14:creationId xmlns:p14="http://schemas.microsoft.com/office/powerpoint/2010/main" val="5363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87350"/>
            <a:ext cx="81026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23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visits   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chemeClr val="accent2"/>
                </a:solidFill>
              </a:rPr>
              <a:t>‘/data/visits’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(user, url, time);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gVisits         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gVisits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url, count(urlVisits);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urlInfo          = </a:t>
            </a:r>
            <a:r>
              <a:rPr lang="en-US" altLang="en-US" sz="2800">
                <a:solidFill>
                  <a:srgbClr val="F79646"/>
                </a:solidFill>
              </a:rPr>
              <a:t>load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C0504D"/>
                </a:solidFill>
              </a:rPr>
              <a:t>‘/data/urlInfo’ </a:t>
            </a:r>
            <a:r>
              <a:rPr lang="en-US" altLang="en-US" sz="2800">
                <a:solidFill>
                  <a:srgbClr val="F79646"/>
                </a:solidFill>
              </a:rPr>
              <a:t>as</a:t>
            </a:r>
            <a:r>
              <a:rPr lang="en-US" altLang="en-US" sz="2800"/>
              <a:t> (url, category, pRank);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visitCounts  = </a:t>
            </a:r>
            <a:r>
              <a:rPr lang="en-US" altLang="en-US" sz="2800">
                <a:solidFill>
                  <a:srgbClr val="F79646"/>
                </a:solidFill>
              </a:rPr>
              <a:t>join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url, urlInfo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url;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gCategories = </a:t>
            </a:r>
            <a:r>
              <a:rPr lang="en-US" altLang="en-US" sz="2800">
                <a:solidFill>
                  <a:srgbClr val="F79646"/>
                </a:solidFill>
              </a:rPr>
              <a:t>group</a:t>
            </a:r>
            <a:r>
              <a:rPr lang="en-US" altLang="en-US" sz="2800"/>
              <a:t> visitCounts </a:t>
            </a:r>
            <a:r>
              <a:rPr lang="en-US" altLang="en-US" sz="2800">
                <a:solidFill>
                  <a:srgbClr val="F79646"/>
                </a:solidFill>
              </a:rPr>
              <a:t>by</a:t>
            </a:r>
            <a:r>
              <a:rPr lang="en-US" altLang="en-US" sz="2800"/>
              <a:t> category;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topUrls = </a:t>
            </a:r>
            <a:r>
              <a:rPr lang="en-US" altLang="en-US" sz="2800">
                <a:solidFill>
                  <a:srgbClr val="F79646"/>
                </a:solidFill>
              </a:rPr>
              <a:t>foreach</a:t>
            </a:r>
            <a:r>
              <a:rPr lang="en-US" altLang="en-US" sz="2800"/>
              <a:t> gCategories </a:t>
            </a:r>
            <a:r>
              <a:rPr lang="en-US" altLang="en-US" sz="2800">
                <a:solidFill>
                  <a:srgbClr val="F79646"/>
                </a:solidFill>
              </a:rPr>
              <a:t>generate</a:t>
            </a:r>
            <a:r>
              <a:rPr lang="en-US" altLang="en-US" sz="2800"/>
              <a:t> top(visitCounts,10);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altLang="en-US" sz="2800"/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en-US" sz="2800"/>
              <a:t>store topUrls into ‘/data/topUrls’;</a:t>
            </a:r>
          </a:p>
        </p:txBody>
      </p:sp>
      <p:sp>
        <p:nvSpPr>
          <p:cNvPr id="3277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altLang="en-US"/>
              <a:t>User-Code as a First-Class Citizen</a:t>
            </a:r>
          </a:p>
        </p:txBody>
      </p:sp>
      <p:sp>
        <p:nvSpPr>
          <p:cNvPr id="7" name="Oval 6"/>
          <p:cNvSpPr/>
          <p:nvPr/>
        </p:nvSpPr>
        <p:spPr>
          <a:xfrm>
            <a:off x="5698603" y="4686300"/>
            <a:ext cx="3124200" cy="762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3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3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1295400"/>
            <a:ext cx="5105400" cy="2286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/>
              <a:t>User-defined functions </a:t>
            </a:r>
            <a:r>
              <a:rPr lang="en-US" altLang="en-US" sz="2800">
                <a:solidFill>
                  <a:srgbClr val="FFFFFF"/>
                </a:solidFill>
              </a:rPr>
              <a:t>(UDFs) can be used in every construct</a:t>
            </a:r>
          </a:p>
          <a:p>
            <a:pPr lvl="1">
              <a:buFont typeface="Arial" charset="0"/>
              <a:buChar char="•"/>
            </a:pPr>
            <a:r>
              <a:rPr lang="en-US" altLang="en-US" sz="2800">
                <a:solidFill>
                  <a:srgbClr val="FFFFFF"/>
                </a:solidFill>
              </a:rPr>
              <a:t> </a:t>
            </a:r>
            <a:r>
              <a:rPr lang="en-US" altLang="en-US" sz="2800">
                <a:solidFill>
                  <a:schemeClr val="bg1"/>
                </a:solidFill>
              </a:rPr>
              <a:t>Load, Store</a:t>
            </a:r>
          </a:p>
          <a:p>
            <a:pPr lvl="1">
              <a:buFont typeface="Arial" charset="0"/>
              <a:buChar char="•"/>
            </a:pPr>
            <a:r>
              <a:rPr lang="en-US" altLang="en-US" sz="2800">
                <a:solidFill>
                  <a:schemeClr val="bg1"/>
                </a:solidFill>
              </a:rPr>
              <a:t> Group, Filter, Foreach</a:t>
            </a:r>
          </a:p>
          <a:p>
            <a:pPr lvl="1" algn="ctr"/>
            <a:endParaRPr lang="en-US" alt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15400" cy="5486400"/>
          </a:xfrm>
        </p:spPr>
        <p:txBody>
          <a:bodyPr/>
          <a:lstStyle/>
          <a:p>
            <a:r>
              <a:rPr lang="en-US" altLang="en-US"/>
              <a:t>Pig Latin has a </a:t>
            </a:r>
            <a:r>
              <a:rPr lang="en-US" altLang="en-US">
                <a:solidFill>
                  <a:schemeClr val="tx2"/>
                </a:solidFill>
              </a:rPr>
              <a:t>fully-nestable data model </a:t>
            </a:r>
            <a:r>
              <a:rPr lang="en-US" altLang="en-US"/>
              <a:t>with:</a:t>
            </a:r>
          </a:p>
          <a:p>
            <a:pPr lvl="1"/>
            <a:r>
              <a:rPr lang="en-US" altLang="en-US"/>
              <a:t>Atomic values, tuples, bags (lists), and maps</a:t>
            </a:r>
          </a:p>
          <a:p>
            <a:pPr lvl="1"/>
            <a:endParaRPr lang="en-US" altLang="en-US"/>
          </a:p>
          <a:p>
            <a:pPr lvl="1" algn="ctr">
              <a:buFont typeface="Arial" charset="0"/>
              <a:buNone/>
            </a:pPr>
            <a:r>
              <a:rPr lang="en-US" altLang="en-US"/>
              <a:t> </a:t>
            </a:r>
          </a:p>
          <a:p>
            <a:pPr lvl="1">
              <a:buFont typeface="Arial" charset="0"/>
              <a:buNone/>
            </a:pPr>
            <a:endParaRPr lang="en-US" altLang="en-US" sz="2400"/>
          </a:p>
          <a:p>
            <a:pPr lvl="1">
              <a:buFont typeface="Arial" charset="0"/>
              <a:buNone/>
            </a:pPr>
            <a:endParaRPr lang="en-US" altLang="en-US"/>
          </a:p>
          <a:p>
            <a:r>
              <a:rPr lang="en-US" altLang="en-US"/>
              <a:t>More </a:t>
            </a:r>
            <a:r>
              <a:rPr lang="en-US" altLang="en-US">
                <a:solidFill>
                  <a:srgbClr val="1F497D"/>
                </a:solidFill>
              </a:rPr>
              <a:t>natural to programmers</a:t>
            </a:r>
            <a:r>
              <a:rPr lang="en-US" altLang="en-US"/>
              <a:t> than flat tuples</a:t>
            </a:r>
          </a:p>
          <a:p>
            <a:r>
              <a:rPr lang="en-US" altLang="en-US">
                <a:solidFill>
                  <a:srgbClr val="1F497D"/>
                </a:solidFill>
              </a:rPr>
              <a:t>Avoids expensive joins</a:t>
            </a:r>
          </a:p>
          <a:p>
            <a:pPr>
              <a:buFont typeface="Arial" charset="0"/>
              <a:buNone/>
            </a:pPr>
            <a:endParaRPr lang="en-US" altLang="en-US"/>
          </a:p>
        </p:txBody>
      </p:sp>
      <p:sp>
        <p:nvSpPr>
          <p:cNvPr id="33795" name="Title 1"/>
          <p:cNvSpPr>
            <a:spLocks noGrp="1"/>
          </p:cNvSpPr>
          <p:nvPr>
            <p:ph type="title"/>
          </p:nvPr>
        </p:nvSpPr>
        <p:spPr>
          <a:xfrm>
            <a:off x="251118" y="0"/>
            <a:ext cx="7886700" cy="1325563"/>
          </a:xfrm>
        </p:spPr>
        <p:txBody>
          <a:bodyPr/>
          <a:lstStyle/>
          <a:p>
            <a:r>
              <a:rPr lang="en-US" altLang="en-US"/>
              <a:t>Nested Data Model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971800" y="2363788"/>
            <a:ext cx="2517775" cy="1217612"/>
            <a:chOff x="2971800" y="2363804"/>
            <a:chExt cx="2518343" cy="1217596"/>
          </a:xfrm>
        </p:grpSpPr>
        <p:sp>
          <p:nvSpPr>
            <p:cNvPr id="33797" name="TextBox 8"/>
            <p:cNvSpPr txBox="1">
              <a:spLocks noChangeArrowheads="1"/>
            </p:cNvSpPr>
            <p:nvPr/>
          </p:nvSpPr>
          <p:spPr bwMode="auto">
            <a:xfrm>
              <a:off x="3127944" y="2754868"/>
              <a:ext cx="87073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yahoo ,</a:t>
              </a:r>
            </a:p>
          </p:txBody>
        </p:sp>
        <p:sp>
          <p:nvSpPr>
            <p:cNvPr id="33798" name="TextBox 11"/>
            <p:cNvSpPr txBox="1">
              <a:spLocks noChangeArrowheads="1"/>
            </p:cNvSpPr>
            <p:nvPr/>
          </p:nvSpPr>
          <p:spPr bwMode="auto">
            <a:xfrm>
              <a:off x="4194744" y="2450068"/>
              <a:ext cx="8724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finance</a:t>
              </a:r>
            </a:p>
          </p:txBody>
        </p:sp>
        <p:sp>
          <p:nvSpPr>
            <p:cNvPr id="33799" name="TextBox 12"/>
            <p:cNvSpPr txBox="1">
              <a:spLocks noChangeArrowheads="1"/>
            </p:cNvSpPr>
            <p:nvPr/>
          </p:nvSpPr>
          <p:spPr bwMode="auto">
            <a:xfrm>
              <a:off x="4270944" y="2754868"/>
              <a:ext cx="7004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email</a:t>
              </a:r>
            </a:p>
          </p:txBody>
        </p:sp>
        <p:sp>
          <p:nvSpPr>
            <p:cNvPr id="33800" name="TextBox 13"/>
            <p:cNvSpPr txBox="1">
              <a:spLocks noChangeArrowheads="1"/>
            </p:cNvSpPr>
            <p:nvPr/>
          </p:nvSpPr>
          <p:spPr bwMode="auto">
            <a:xfrm>
              <a:off x="4270944" y="3059668"/>
              <a:ext cx="672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r>
                <a:rPr lang="en-US" altLang="en-US"/>
                <a:t>news</a:t>
              </a:r>
            </a:p>
          </p:txBody>
        </p:sp>
        <p:sp>
          <p:nvSpPr>
            <p:cNvPr id="15" name="Double Brace 14"/>
            <p:cNvSpPr/>
            <p:nvPr/>
          </p:nvSpPr>
          <p:spPr>
            <a:xfrm>
              <a:off x="4042016" y="2449528"/>
              <a:ext cx="1141670" cy="979474"/>
            </a:xfrm>
            <a:prstGeom prst="bracePair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6" name="Double Bracket 15"/>
            <p:cNvSpPr/>
            <p:nvPr/>
          </p:nvSpPr>
          <p:spPr>
            <a:xfrm>
              <a:off x="2971800" y="2363804"/>
              <a:ext cx="2518343" cy="1217596"/>
            </a:xfrm>
            <a:prstGeom prst="bracketPair">
              <a:avLst/>
            </a:prstGeom>
            <a:ln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</p:spTree>
    <p:extLst>
      <p:ext uri="{BB962C8B-B14F-4D97-AF65-F5344CB8AC3E}">
        <p14:creationId xmlns:p14="http://schemas.microsoft.com/office/powerpoint/2010/main" val="122937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04800" y="3733800"/>
            <a:ext cx="86868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800"/>
              <a:t>Common case: </a:t>
            </a:r>
            <a:r>
              <a:rPr lang="en-US" altLang="en-US" sz="2800">
                <a:solidFill>
                  <a:schemeClr val="tx2"/>
                </a:solidFill>
              </a:rPr>
              <a:t>aggregation</a:t>
            </a:r>
            <a:r>
              <a:rPr lang="en-US" altLang="en-US" sz="2800"/>
              <a:t> on these nested sets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800"/>
              <a:t>Power users: sophisticated UDFs, e.g., </a:t>
            </a:r>
            <a:r>
              <a:rPr lang="en-US" altLang="en-US" sz="2800">
                <a:solidFill>
                  <a:srgbClr val="1F497D"/>
                </a:solidFill>
              </a:rPr>
              <a:t>sequence analysis</a:t>
            </a:r>
          </a:p>
          <a:p>
            <a:pPr>
              <a:spcBef>
                <a:spcPct val="20000"/>
              </a:spcBef>
              <a:buFont typeface="Arial" charset="0"/>
              <a:buChar char="•"/>
            </a:pPr>
            <a:r>
              <a:rPr lang="en-US" altLang="en-US" sz="2800"/>
              <a:t>Efficient Implementation (see paper)</a:t>
            </a:r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304800" y="146049"/>
            <a:ext cx="7886700" cy="1325563"/>
          </a:xfrm>
        </p:spPr>
        <p:txBody>
          <a:bodyPr/>
          <a:lstStyle/>
          <a:p>
            <a:r>
              <a:rPr lang="en-US" altLang="en-US"/>
              <a:t>Nested Data Model</a:t>
            </a:r>
          </a:p>
        </p:txBody>
      </p:sp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2667000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en-US" altLang="en-US"/>
              <a:t>Decouples grouping as an independent operation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457200" y="1828800"/>
          <a:ext cx="2743200" cy="1645920"/>
        </p:xfrm>
        <a:graphic>
          <a:graphicData uri="http://schemas.openxmlformats.org/drawingml/2006/table">
            <a:tbl>
              <a:tblPr/>
              <a:tblGrid>
                <a:gridCol w="679450"/>
                <a:gridCol w="1149350"/>
                <a:gridCol w="9144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User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Url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8:00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12:00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181600" y="1698625"/>
          <a:ext cx="3505200" cy="2072640"/>
        </p:xfrm>
        <a:graphic>
          <a:graphicData uri="http://schemas.openxmlformats.org/drawingml/2006/table">
            <a:tbl>
              <a:tblPr/>
              <a:tblGrid>
                <a:gridCol w="1066800"/>
                <a:gridCol w="650875"/>
                <a:gridCol w="1011238"/>
                <a:gridCol w="776287"/>
              </a:tblGrid>
              <a:tr h="346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group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Visits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8:00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Fred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12:00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10:05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7" name="Double Bracket 6"/>
          <p:cNvSpPr/>
          <p:nvPr/>
        </p:nvSpPr>
        <p:spPr>
          <a:xfrm>
            <a:off x="5029200" y="1997075"/>
            <a:ext cx="3810000" cy="822325"/>
          </a:xfrm>
          <a:prstGeom prst="bracketPair">
            <a:avLst>
              <a:gd name="adj" fmla="val 2154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" name="Double Brace 7"/>
          <p:cNvSpPr/>
          <p:nvPr/>
        </p:nvSpPr>
        <p:spPr>
          <a:xfrm>
            <a:off x="6211888" y="2109788"/>
            <a:ext cx="2474912" cy="633412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Double Bracket 8"/>
          <p:cNvSpPr/>
          <p:nvPr/>
        </p:nvSpPr>
        <p:spPr>
          <a:xfrm>
            <a:off x="5029200" y="2895600"/>
            <a:ext cx="3810000" cy="822325"/>
          </a:xfrm>
          <a:prstGeom prst="bracket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" name="Double Brace 9"/>
          <p:cNvSpPr/>
          <p:nvPr/>
        </p:nvSpPr>
        <p:spPr>
          <a:xfrm>
            <a:off x="6211888" y="2971800"/>
            <a:ext cx="2474912" cy="633413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cxnSp>
        <p:nvCxnSpPr>
          <p:cNvPr id="13" name="Straight Arrow Connector 12"/>
          <p:cNvCxnSpPr/>
          <p:nvPr/>
        </p:nvCxnSpPr>
        <p:spPr>
          <a:xfrm>
            <a:off x="3505200" y="27432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76600" y="2057400"/>
            <a:ext cx="16954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>
                <a:solidFill>
                  <a:srgbClr val="F79646"/>
                </a:solidFill>
              </a:rPr>
              <a:t>group by</a:t>
            </a:r>
            <a:r>
              <a:rPr lang="en-US" altLang="en-US" sz="2400"/>
              <a:t> url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1447800" y="3954463"/>
            <a:ext cx="6248400" cy="1760537"/>
          </a:xfrm>
          <a:prstGeom prst="wedgeRoundRectCallout">
            <a:avLst>
              <a:gd name="adj1" fmla="val 38654"/>
              <a:gd name="adj2" fmla="val 6268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just"/>
            <a:r>
              <a:rPr lang="en-US" altLang="en-US" sz="2000">
                <a:solidFill>
                  <a:srgbClr val="FFFFFF"/>
                </a:solidFill>
              </a:rPr>
              <a:t>I frankly like pig much better than SQL in some respects (group + optional ﬂatten works better for me, I love nested data structures).” </a:t>
            </a:r>
            <a:endParaRPr lang="en-US" altLang="en-US" sz="200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053138" y="5867400"/>
            <a:ext cx="2862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>
                <a:solidFill>
                  <a:schemeClr val="tx2"/>
                </a:solidFill>
              </a:rPr>
              <a:t>Ted Dunning</a:t>
            </a:r>
          </a:p>
          <a:p>
            <a:pPr algn="ctr"/>
            <a:r>
              <a:rPr lang="en-US" altLang="en-US" sz="2400" i="1"/>
              <a:t>Chief Scientist, Veoh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F86F3F69-386B-234C-B25C-2BAFF9B670D6}" type="slidenum">
              <a:rPr lang="en-US" altLang="en-US">
                <a:solidFill>
                  <a:srgbClr val="898989"/>
                </a:solidFill>
              </a:rPr>
              <a:pPr/>
              <a:t>42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6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  <p:bldP spid="14" grpId="0"/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74613" y="44450"/>
            <a:ext cx="7886700" cy="1325563"/>
          </a:xfrm>
        </p:spPr>
        <p:txBody>
          <a:bodyPr/>
          <a:lstStyle/>
          <a:p>
            <a:r>
              <a:rPr lang="en-US" altLang="en-US"/>
              <a:t>CoGroup</a:t>
            </a:r>
            <a:endParaRPr lang="en-US" altLang="en-US" dirty="0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447800" y="1422400"/>
          <a:ext cx="2514600" cy="1645920"/>
        </p:xfrm>
        <a:graphic>
          <a:graphicData uri="http://schemas.openxmlformats.org/drawingml/2006/table">
            <a:tbl>
              <a:tblPr/>
              <a:tblGrid>
                <a:gridCol w="739775"/>
                <a:gridCol w="1241425"/>
                <a:gridCol w="5334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query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url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rank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espn.com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nhl.com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/>
        </p:nvGraphicFramePr>
        <p:xfrm>
          <a:off x="5257800" y="1422400"/>
          <a:ext cx="2514600" cy="1645920"/>
        </p:xfrm>
        <a:graphic>
          <a:graphicData uri="http://schemas.openxmlformats.org/drawingml/2006/table">
            <a:tbl>
              <a:tblPr/>
              <a:tblGrid>
                <a:gridCol w="739775"/>
                <a:gridCol w="1012825"/>
                <a:gridCol w="762000"/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query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adSlot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amount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3832225"/>
          <a:ext cx="6248400" cy="2072640"/>
        </p:xfrm>
        <a:graphic>
          <a:graphicData uri="http://schemas.openxmlformats.org/drawingml/2006/table">
            <a:tbl>
              <a:tblPr/>
              <a:tblGrid>
                <a:gridCol w="990600"/>
                <a:gridCol w="838200"/>
                <a:gridCol w="990600"/>
                <a:gridCol w="685800"/>
                <a:gridCol w="990600"/>
                <a:gridCol w="990600"/>
                <a:gridCol w="762000"/>
              </a:tblGrid>
              <a:tr h="346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group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results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revenue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espn.com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Lakers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127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nhl.com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top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12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nba.com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Kings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side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charset="0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37931725" indent="-37474525">
                        <a:spcBef>
                          <a:spcPct val="20000"/>
                        </a:spcBef>
                        <a:buFont typeface="Arial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9144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35947" name="TextBox 6"/>
          <p:cNvSpPr txBox="1">
            <a:spLocks noChangeArrowheads="1"/>
          </p:cNvSpPr>
          <p:nvPr/>
        </p:nvSpPr>
        <p:spPr bwMode="auto">
          <a:xfrm>
            <a:off x="2286000" y="990600"/>
            <a:ext cx="1017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results</a:t>
            </a:r>
          </a:p>
        </p:txBody>
      </p:sp>
      <p:sp>
        <p:nvSpPr>
          <p:cNvPr id="35948" name="TextBox 7"/>
          <p:cNvSpPr txBox="1">
            <a:spLocks noChangeArrowheads="1"/>
          </p:cNvSpPr>
          <p:nvPr/>
        </p:nvSpPr>
        <p:spPr bwMode="auto">
          <a:xfrm>
            <a:off x="6019800" y="990600"/>
            <a:ext cx="1204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revenue</a:t>
            </a:r>
          </a:p>
        </p:txBody>
      </p:sp>
      <p:sp>
        <p:nvSpPr>
          <p:cNvPr id="9" name="Double Brace 8"/>
          <p:cNvSpPr/>
          <p:nvPr/>
        </p:nvSpPr>
        <p:spPr>
          <a:xfrm>
            <a:off x="2743200" y="4243388"/>
            <a:ext cx="2474913" cy="633412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" name="Double Brace 9"/>
          <p:cNvSpPr/>
          <p:nvPr/>
        </p:nvSpPr>
        <p:spPr>
          <a:xfrm>
            <a:off x="2706688" y="5081588"/>
            <a:ext cx="2474912" cy="633412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1" name="Double Brace 10"/>
          <p:cNvSpPr/>
          <p:nvPr/>
        </p:nvSpPr>
        <p:spPr>
          <a:xfrm>
            <a:off x="5334000" y="5029200"/>
            <a:ext cx="2627313" cy="633413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2" name="Double Brace 11"/>
          <p:cNvSpPr/>
          <p:nvPr/>
        </p:nvSpPr>
        <p:spPr>
          <a:xfrm>
            <a:off x="5297488" y="4267200"/>
            <a:ext cx="2627312" cy="633413"/>
          </a:xfrm>
          <a:prstGeom prst="bracePair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" name="Double Bracket 14"/>
          <p:cNvSpPr/>
          <p:nvPr/>
        </p:nvSpPr>
        <p:spPr>
          <a:xfrm>
            <a:off x="1524000" y="4206875"/>
            <a:ext cx="6705600" cy="693738"/>
          </a:xfrm>
          <a:prstGeom prst="bracketPair">
            <a:avLst>
              <a:gd name="adj" fmla="val 2154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Double Bracket 15"/>
          <p:cNvSpPr/>
          <p:nvPr/>
        </p:nvSpPr>
        <p:spPr>
          <a:xfrm>
            <a:off x="1524000" y="5021263"/>
            <a:ext cx="6705600" cy="693737"/>
          </a:xfrm>
          <a:prstGeom prst="bracketPair">
            <a:avLst>
              <a:gd name="adj" fmla="val 2154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24000" y="6096000"/>
            <a:ext cx="6529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Cross-product of the 2 bags would give natural join</a:t>
            </a:r>
          </a:p>
        </p:txBody>
      </p:sp>
    </p:spTree>
    <p:extLst>
      <p:ext uri="{BB962C8B-B14F-4D97-AF65-F5344CB8AC3E}">
        <p14:creationId xmlns:p14="http://schemas.microsoft.com/office/powerpoint/2010/main" val="204407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381000" y="65881"/>
            <a:ext cx="7886700" cy="1325563"/>
          </a:xfrm>
        </p:spPr>
        <p:txBody>
          <a:bodyPr/>
          <a:lstStyle/>
          <a:p>
            <a:r>
              <a:rPr lang="en-US" altLang="en-US"/>
              <a:t>Compilation into Map-Reduce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Load </a:t>
            </a:r>
            <a:r>
              <a:rPr lang="en-US" altLang="en-US" sz="1600">
                <a:solidFill>
                  <a:srgbClr val="FFFFFF"/>
                </a:solidFill>
              </a:rPr>
              <a:t>Visits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43000" y="19812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Group </a:t>
            </a:r>
            <a:r>
              <a:rPr lang="en-US" altLang="en-US" sz="1600">
                <a:solidFill>
                  <a:srgbClr val="FFFFFF"/>
                </a:solidFill>
              </a:rPr>
              <a:t>by url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362200" y="2743200"/>
            <a:ext cx="1981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Foreach </a:t>
            </a:r>
            <a:r>
              <a:rPr lang="en-US" altLang="en-US">
                <a:solidFill>
                  <a:schemeClr val="bg1"/>
                </a:solidFill>
              </a:rPr>
              <a:t>url</a:t>
            </a:r>
            <a:endParaRPr lang="en-US" altLang="en-US" sz="2000">
              <a:solidFill>
                <a:schemeClr val="bg1"/>
              </a:solidFill>
            </a:endParaRPr>
          </a:p>
          <a:p>
            <a:pPr algn="ctr"/>
            <a:r>
              <a:rPr lang="en-US" altLang="en-US" sz="2000">
                <a:solidFill>
                  <a:srgbClr val="FFFF00"/>
                </a:solidFill>
              </a:rPr>
              <a:t>generate </a:t>
            </a:r>
            <a:r>
              <a:rPr lang="en-US" altLang="en-US">
                <a:solidFill>
                  <a:srgbClr val="FFFFFF"/>
                </a:solidFill>
              </a:rPr>
              <a:t>count</a:t>
            </a:r>
            <a:endParaRPr lang="en-US" altLang="en-US" sz="160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34000" y="28194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Load </a:t>
            </a:r>
            <a:r>
              <a:rPr lang="en-US" altLang="en-US" sz="1600">
                <a:solidFill>
                  <a:srgbClr val="FFFFFF"/>
                </a:solidFill>
              </a:rPr>
              <a:t>Url Info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62400" y="3733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Join </a:t>
            </a:r>
            <a:r>
              <a:rPr lang="en-US" altLang="en-US" sz="1600">
                <a:solidFill>
                  <a:srgbClr val="FFFFFF"/>
                </a:solidFill>
              </a:rPr>
              <a:t>on url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62400" y="4495800"/>
            <a:ext cx="1981200" cy="457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Group </a:t>
            </a:r>
            <a:r>
              <a:rPr lang="en-US" altLang="en-US" sz="1600">
                <a:solidFill>
                  <a:srgbClr val="FFFFFF"/>
                </a:solidFill>
              </a:rPr>
              <a:t>by category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73488" y="5257800"/>
            <a:ext cx="2362200" cy="609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FF00"/>
                </a:solidFill>
              </a:rPr>
              <a:t>Foreach </a:t>
            </a:r>
            <a:r>
              <a:rPr lang="en-US" altLang="en-US">
                <a:solidFill>
                  <a:schemeClr val="bg1"/>
                </a:solidFill>
              </a:rPr>
              <a:t>category</a:t>
            </a:r>
            <a:endParaRPr lang="en-US" altLang="en-US" sz="2000">
              <a:solidFill>
                <a:schemeClr val="bg1"/>
              </a:solidFill>
            </a:endParaRPr>
          </a:p>
          <a:p>
            <a:pPr algn="ctr"/>
            <a:r>
              <a:rPr lang="en-US" altLang="en-US" sz="2000">
                <a:solidFill>
                  <a:srgbClr val="FFFF00"/>
                </a:solidFill>
              </a:rPr>
              <a:t>generate </a:t>
            </a:r>
            <a:r>
              <a:rPr lang="en-US" altLang="en-US">
                <a:solidFill>
                  <a:srgbClr val="FFFFFF"/>
                </a:solidFill>
              </a:rPr>
              <a:t>top10(urls)</a:t>
            </a:r>
            <a:endParaRPr lang="en-US" altLang="en-US" sz="1600">
              <a:solidFill>
                <a:srgbClr val="FFFF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7800" y="1676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73488" y="3352800"/>
            <a:ext cx="569912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2"/>
          </p:cNvCxnSpPr>
          <p:nvPr/>
        </p:nvCxnSpPr>
        <p:spPr>
          <a:xfrm rot="5400000">
            <a:off x="5715000" y="31242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9" idx="0"/>
          </p:cNvCxnSpPr>
          <p:nvPr/>
        </p:nvCxnSpPr>
        <p:spPr>
          <a:xfrm rot="5400000">
            <a:off x="4800601" y="4343400"/>
            <a:ext cx="3048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 rot="16200000" flipH="1">
            <a:off x="4801394" y="51046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4802188" y="6019800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590800" y="2438400"/>
            <a:ext cx="457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90500" y="1062037"/>
            <a:ext cx="3200400" cy="9906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667000" y="1076325"/>
            <a:ext cx="747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Map</a:t>
            </a:r>
            <a:r>
              <a:rPr lang="en-US" altLang="en-US" sz="2000" baseline="-25000"/>
              <a:t>1</a:t>
            </a:r>
            <a:endParaRPr lang="en-US" altLang="en-US" sz="2400" baseline="-25000"/>
          </a:p>
        </p:txBody>
      </p:sp>
      <p:sp>
        <p:nvSpPr>
          <p:cNvPr id="20" name="Rounded Rectangle 19"/>
          <p:cNvSpPr/>
          <p:nvPr/>
        </p:nvSpPr>
        <p:spPr>
          <a:xfrm>
            <a:off x="990600" y="2247900"/>
            <a:ext cx="3657600" cy="12573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581400" y="2190750"/>
            <a:ext cx="1150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Reduce</a:t>
            </a:r>
            <a:r>
              <a:rPr lang="en-US" altLang="en-US" sz="2000" baseline="-25000"/>
              <a:t>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51413" y="2362200"/>
            <a:ext cx="2897187" cy="150495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31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3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7086600" y="2419350"/>
            <a:ext cx="885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Map</a:t>
            </a:r>
            <a:r>
              <a:rPr lang="en-US" altLang="en-US" sz="2000" baseline="-25000"/>
              <a:t>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706019" y="3883024"/>
            <a:ext cx="2819400" cy="26511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31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31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477000" y="3943350"/>
            <a:ext cx="1327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Reduce</a:t>
            </a:r>
            <a:r>
              <a:rPr lang="en-US" altLang="en-US" sz="2000" baseline="-25000"/>
              <a:t>2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619500" y="4627564"/>
            <a:ext cx="2819400" cy="265112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505575" y="4343400"/>
            <a:ext cx="885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Map</a:t>
            </a:r>
            <a:r>
              <a:rPr lang="en-US" altLang="en-US" sz="2000" baseline="-25000"/>
              <a:t>3</a:t>
            </a:r>
            <a:endParaRPr lang="en-US" altLang="en-US" sz="2800" baseline="-25000"/>
          </a:p>
        </p:txBody>
      </p:sp>
      <p:sp>
        <p:nvSpPr>
          <p:cNvPr id="28" name="Rounded Rectangle 27"/>
          <p:cNvSpPr/>
          <p:nvPr/>
        </p:nvSpPr>
        <p:spPr>
          <a:xfrm>
            <a:off x="3581400" y="5006975"/>
            <a:ext cx="2819400" cy="1169987"/>
          </a:xfrm>
          <a:prstGeom prst="roundRect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24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24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553200" y="5114925"/>
            <a:ext cx="1174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000"/>
              <a:t>Reduce</a:t>
            </a:r>
            <a:r>
              <a:rPr lang="en-US" altLang="en-US" sz="2000" baseline="-25000"/>
              <a:t>3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038600" y="1066800"/>
            <a:ext cx="4876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1F497D"/>
                </a:solidFill>
              </a:rPr>
              <a:t>Every group or join operation forms a map-reduce boundary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-3175" y="4497388"/>
            <a:ext cx="35083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800">
                <a:solidFill>
                  <a:srgbClr val="1F497D"/>
                </a:solidFill>
              </a:rPr>
              <a:t>Other operations pipelined into map and reduce phases</a:t>
            </a:r>
          </a:p>
        </p:txBody>
      </p:sp>
    </p:spTree>
    <p:extLst>
      <p:ext uri="{BB962C8B-B14F-4D97-AF65-F5344CB8AC3E}">
        <p14:creationId xmlns:p14="http://schemas.microsoft.com/office/powerpoint/2010/main" val="14549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"/>
            <a:ext cx="8686800" cy="1028700"/>
          </a:xfrm>
        </p:spPr>
        <p:txBody>
          <a:bodyPr/>
          <a:lstStyle/>
          <a:p>
            <a:r>
              <a:rPr lang="en-US" dirty="0" smtClean="0"/>
              <a:t>MapReduce Code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/>
          </p:nvPr>
        </p:nvGraphicFramePr>
        <p:xfrm>
          <a:off x="26126" y="1143000"/>
          <a:ext cx="9035713" cy="471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3" imgW="13716000" imgH="9534144" progId="Word.Document.8">
                  <p:embed/>
                </p:oleObj>
              </mc:Choice>
              <mc:Fallback>
                <p:oleObj name="Document" r:id="rId3" imgW="13716000" imgH="95341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26" y="1143000"/>
                        <a:ext cx="9035713" cy="471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97780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Latin Script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" y="2057400"/>
            <a:ext cx="8915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load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 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‘/data/visits’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as (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time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);</a:t>
            </a:r>
          </a:p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 err="1">
                <a:solidFill>
                  <a:sysClr val="windowText" lastClr="000000"/>
                </a:solidFill>
                <a:latin typeface="Courier" pitchFamily="-112" charset="0"/>
              </a:rPr>
              <a:t>foreach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generate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 err="1">
                <a:solidFill>
                  <a:srgbClr val="A30000"/>
                </a:solidFill>
                <a:latin typeface="Courier" pitchFamily="-112" charset="0"/>
              </a:rPr>
              <a:t>Canonicalize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(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)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time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ourier" pitchFamily="-112" charset="0"/>
            </a:endParaRPr>
          </a:p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Pages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load   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‘/data/pages’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as (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pagerank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);</a:t>
            </a:r>
          </a:p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ourier" pitchFamily="-112" charset="0"/>
            </a:endParaRPr>
          </a:p>
          <a:p>
            <a:pPr>
              <a:defRPr/>
            </a:pP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VP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join   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Pages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url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group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VP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UserPageranks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 err="1">
                <a:solidFill>
                  <a:sysClr val="windowText" lastClr="000000"/>
                </a:solidFill>
                <a:latin typeface="Courier" pitchFamily="-112" charset="0"/>
              </a:rPr>
              <a:t>foreach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UserVisits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generate </a:t>
            </a:r>
            <a:r>
              <a:rPr lang="en-US" kern="0" dirty="0">
                <a:solidFill>
                  <a:srgbClr val="333399"/>
                </a:solidFill>
                <a:latin typeface="Courier" pitchFamily="-112" charset="0"/>
              </a:rPr>
              <a:t>user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, 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AVG(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VP</a:t>
            </a:r>
            <a:r>
              <a:rPr lang="en-US" kern="0" dirty="0" err="1">
                <a:solidFill>
                  <a:sysClr val="windowText" lastClr="000000"/>
                </a:solidFill>
                <a:latin typeface="Courier" pitchFamily="-112" charset="0"/>
              </a:rPr>
              <a:t>.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pagerank</a:t>
            </a:r>
            <a:r>
              <a:rPr lang="en-US" kern="0" dirty="0">
                <a:solidFill>
                  <a:srgbClr val="A30000"/>
                </a:solidFill>
                <a:latin typeface="Courier" pitchFamily="-112" charset="0"/>
              </a:rPr>
              <a:t>)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as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avgpr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GoodUsers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= </a:t>
            </a: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filter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UserPageranks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by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avgpr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&gt;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‘0.5’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Courier" pitchFamily="-112" charset="0"/>
            </a:endParaRPr>
          </a:p>
          <a:p>
            <a:pPr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Courier" pitchFamily="-112" charset="0"/>
              </a:rPr>
              <a:t>store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  </a:t>
            </a:r>
            <a:r>
              <a:rPr lang="en-US" kern="0" dirty="0" err="1">
                <a:solidFill>
                  <a:srgbClr val="333399"/>
                </a:solidFill>
                <a:latin typeface="Courier" pitchFamily="-112" charset="0"/>
              </a:rPr>
              <a:t>GoodUsers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 into 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'/data/</a:t>
            </a:r>
            <a:r>
              <a:rPr lang="en-US" kern="0" dirty="0" err="1">
                <a:solidFill>
                  <a:srgbClr val="007200"/>
                </a:solidFill>
                <a:latin typeface="Courier" pitchFamily="-112" charset="0"/>
              </a:rPr>
              <a:t>good_users</a:t>
            </a:r>
            <a:r>
              <a:rPr lang="en-US" kern="0" dirty="0">
                <a:solidFill>
                  <a:srgbClr val="007200"/>
                </a:solidFill>
                <a:latin typeface="Courier" pitchFamily="-112" charset="0"/>
              </a:rPr>
              <a:t>'</a:t>
            </a:r>
            <a:r>
              <a:rPr lang="en-US" kern="0" dirty="0">
                <a:solidFill>
                  <a:sysClr val="windowText" lastClr="000000"/>
                </a:solidFill>
                <a:latin typeface="Courier" pitchFamily="-112" charset="0"/>
              </a:rPr>
              <a:t>;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4820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vs. Pig Latin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34975" y="1908175"/>
          <a:ext cx="3886200" cy="285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Worksheet" r:id="rId3" imgW="9576816" imgH="7022592" progId="Excel.Sheet.8">
                  <p:embed/>
                </p:oleObj>
              </mc:Choice>
              <mc:Fallback>
                <p:oleObj name="Worksheet" r:id="rId3" imgW="9576816" imgH="702259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1908175"/>
                        <a:ext cx="3886200" cy="285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273175" y="1487488"/>
            <a:ext cx="2519363" cy="369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1/20 the lines of code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702175" y="1908175"/>
          <a:ext cx="3886200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Worksheet" r:id="rId5" imgW="9576816" imgH="7022592" progId="Excel.Sheet.8">
                  <p:embed/>
                </p:oleObj>
              </mc:Choice>
              <mc:Fallback>
                <p:oleObj name="Worksheet" r:id="rId5" imgW="9576816" imgH="702259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2175" y="1908175"/>
                        <a:ext cx="3886200" cy="284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5616575" y="1487488"/>
            <a:ext cx="3070225" cy="3698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1/16 the development time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133600" y="5650468"/>
            <a:ext cx="4648200" cy="369332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</a:rPr>
              <a:t>Performance on par with raw Hadoop!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195740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Example Data Analysis Task</a:t>
            </a:r>
          </a:p>
        </p:txBody>
      </p:sp>
      <p:graphicFrame>
        <p:nvGraphicFramePr>
          <p:cNvPr id="21507" name="Group 3"/>
          <p:cNvGraphicFramePr>
            <a:graphicFrameLocks noGrp="1"/>
          </p:cNvGraphicFramePr>
          <p:nvPr/>
        </p:nvGraphicFramePr>
        <p:xfrm>
          <a:off x="228600" y="3281363"/>
          <a:ext cx="4267200" cy="2377440"/>
        </p:xfrm>
        <a:graphic>
          <a:graphicData uri="http://schemas.openxmlformats.org/drawingml/2006/table">
            <a:tbl>
              <a:tblPr/>
              <a:tblGrid>
                <a:gridCol w="838200"/>
                <a:gridCol w="2362200"/>
                <a:gridCol w="1066800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user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time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8:05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Amy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10:05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Fred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cnn.com/index.htm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12:00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39" name="Group 35"/>
          <p:cNvGraphicFramePr>
            <a:graphicFrameLocks noGrp="1"/>
          </p:cNvGraphicFramePr>
          <p:nvPr/>
        </p:nvGraphicFramePr>
        <p:xfrm>
          <a:off x="5257800" y="3270250"/>
          <a:ext cx="3657600" cy="1981200"/>
        </p:xfrm>
        <a:graphic>
          <a:graphicData uri="http://schemas.openxmlformats.org/drawingml/2006/table">
            <a:tbl>
              <a:tblPr/>
              <a:tblGrid>
                <a:gridCol w="2244725"/>
                <a:gridCol w="1412875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url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pitchFamily="-112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pagerank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www.cnn.com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00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www.flickr.com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77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www.myblog.com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www.crap.com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ＭＳ Ｐゴシック" pitchFamily="-112" charset="-128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D59A"/>
                    </a:solidFill>
                  </a:tcPr>
                </a:tc>
              </a:tr>
            </a:tbl>
          </a:graphicData>
        </a:graphic>
      </p:graphicFrame>
      <p:sp>
        <p:nvSpPr>
          <p:cNvPr id="16419" name="Text Box 57"/>
          <p:cNvSpPr txBox="1">
            <a:spLocks noChangeArrowheads="1"/>
          </p:cNvSpPr>
          <p:nvPr/>
        </p:nvSpPr>
        <p:spPr bwMode="auto">
          <a:xfrm>
            <a:off x="0" y="1752600"/>
            <a:ext cx="914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0000"/>
                </a:solidFill>
              </a:rPr>
              <a:t>Find users who tend to visit “good” pages.</a:t>
            </a:r>
          </a:p>
        </p:txBody>
      </p:sp>
      <p:sp>
        <p:nvSpPr>
          <p:cNvPr id="16420" name="Rectangle 58"/>
          <p:cNvSpPr>
            <a:spLocks noChangeArrowheads="1"/>
          </p:cNvSpPr>
          <p:nvPr/>
        </p:nvSpPr>
        <p:spPr bwMode="auto">
          <a:xfrm>
            <a:off x="5257800" y="2824163"/>
            <a:ext cx="7873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Pages</a:t>
            </a:r>
          </a:p>
        </p:txBody>
      </p:sp>
      <p:sp>
        <p:nvSpPr>
          <p:cNvPr id="16421" name="Rectangle 59"/>
          <p:cNvSpPr>
            <a:spLocks noChangeArrowheads="1"/>
          </p:cNvSpPr>
          <p:nvPr/>
        </p:nvSpPr>
        <p:spPr bwMode="auto">
          <a:xfrm>
            <a:off x="228600" y="2824163"/>
            <a:ext cx="7291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Visits</a:t>
            </a:r>
          </a:p>
        </p:txBody>
      </p:sp>
      <p:sp>
        <p:nvSpPr>
          <p:cNvPr id="16422" name="Text Box 60"/>
          <p:cNvSpPr txBox="1">
            <a:spLocks noChangeArrowheads="1"/>
          </p:cNvSpPr>
          <p:nvPr/>
        </p:nvSpPr>
        <p:spPr bwMode="auto">
          <a:xfrm rot="5400000">
            <a:off x="2125596" y="60021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6423" name="Text Box 61"/>
          <p:cNvSpPr txBox="1">
            <a:spLocks noChangeArrowheads="1"/>
          </p:cNvSpPr>
          <p:nvPr/>
        </p:nvSpPr>
        <p:spPr bwMode="auto">
          <a:xfrm rot="5400000">
            <a:off x="6926196" y="5544930"/>
            <a:ext cx="4732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000000"/>
                </a:solidFill>
              </a:rPr>
              <a:t>. . .</a:t>
            </a: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a-DK" sz="1000" dirty="0">
                <a:solidFill>
                  <a:srgbClr val="000000"/>
                </a:solidFill>
              </a:rPr>
              <a:t>Pig Slides adapted from Olston et al.</a:t>
            </a:r>
          </a:p>
        </p:txBody>
      </p:sp>
    </p:spTree>
    <p:extLst>
      <p:ext uri="{BB962C8B-B14F-4D97-AF65-F5344CB8AC3E}">
        <p14:creationId xmlns:p14="http://schemas.microsoft.com/office/powerpoint/2010/main" val="7347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6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0960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6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4987925"/>
            <a:ext cx="136366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5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286000"/>
            <a:ext cx="26892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5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065213"/>
            <a:ext cx="23860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4635500"/>
            <a:ext cx="238601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4" idx="2"/>
            <a:endCxn id="6" idx="0"/>
          </p:cNvCxnSpPr>
          <p:nvPr/>
        </p:nvCxnSpPr>
        <p:spPr>
          <a:xfrm rot="16200000" flipH="1">
            <a:off x="590550" y="2609850"/>
            <a:ext cx="1600200" cy="38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511" name="Picture 5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3078163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itle 1"/>
          <p:cNvSpPr>
            <a:spLocks noGrp="1"/>
          </p:cNvSpPr>
          <p:nvPr>
            <p:ph type="title"/>
          </p:nvPr>
        </p:nvSpPr>
        <p:spPr>
          <a:xfrm>
            <a:off x="346276" y="65087"/>
            <a:ext cx="7886700" cy="1325563"/>
          </a:xfrm>
        </p:spPr>
        <p:txBody>
          <a:bodyPr/>
          <a:lstStyle/>
          <a:p>
            <a:r>
              <a:rPr lang="en-US" altLang="en-US"/>
              <a:t>Examples to Illustrate Program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1000" y="1219200"/>
            <a:ext cx="19812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LOAD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(user, url)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154363" y="1219200"/>
            <a:ext cx="19812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LOAD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(url, pagerank)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200" y="3429000"/>
            <a:ext cx="26670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CCFFCC"/>
                </a:solidFill>
              </a:rPr>
              <a:t>FOREACH</a:t>
            </a:r>
          </a:p>
          <a:p>
            <a:pPr algn="ctr"/>
            <a:r>
              <a:rPr lang="en-US" altLang="en-US" dirty="0">
                <a:solidFill>
                  <a:srgbClr val="FFFFFF"/>
                </a:solidFill>
              </a:rPr>
              <a:t>user,  </a:t>
            </a:r>
            <a:r>
              <a:rPr lang="en-US" altLang="en-US" i="1" dirty="0" err="1">
                <a:solidFill>
                  <a:srgbClr val="FFFFFF"/>
                </a:solidFill>
              </a:rPr>
              <a:t>canonicalize</a:t>
            </a:r>
            <a:r>
              <a:rPr lang="en-US" altLang="en-US" dirty="0">
                <a:solidFill>
                  <a:srgbClr val="FFFFFF"/>
                </a:solidFill>
              </a:rPr>
              <a:t>(</a:t>
            </a:r>
            <a:r>
              <a:rPr lang="en-US" altLang="en-US" dirty="0" err="1">
                <a:solidFill>
                  <a:srgbClr val="FFFFFF"/>
                </a:solidFill>
              </a:rPr>
              <a:t>url</a:t>
            </a:r>
            <a:r>
              <a:rPr lang="en-US" altLang="en-US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29000" y="2362200"/>
            <a:ext cx="1447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JOIN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on url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29000" y="3352800"/>
            <a:ext cx="1447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CCFFCC"/>
                </a:solidFill>
              </a:rPr>
              <a:t>GROUP</a:t>
            </a:r>
          </a:p>
          <a:p>
            <a:pPr algn="ctr"/>
            <a:r>
              <a:rPr lang="en-US" altLang="en-US">
                <a:solidFill>
                  <a:srgbClr val="FFFFFF"/>
                </a:solidFill>
              </a:rPr>
              <a:t>on user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048000" y="4419600"/>
            <a:ext cx="2209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CCFFCC"/>
                </a:solidFill>
              </a:rPr>
              <a:t>FOREACH</a:t>
            </a:r>
          </a:p>
          <a:p>
            <a:pPr algn="ctr"/>
            <a:r>
              <a:rPr lang="en-US" altLang="en-US" dirty="0">
                <a:solidFill>
                  <a:srgbClr val="FFFFFF"/>
                </a:solidFill>
              </a:rPr>
              <a:t>user, </a:t>
            </a:r>
            <a:r>
              <a:rPr lang="en-US" altLang="en-US" i="1" dirty="0">
                <a:solidFill>
                  <a:srgbClr val="FFFFFF"/>
                </a:solidFill>
              </a:rPr>
              <a:t>AVG</a:t>
            </a:r>
            <a:r>
              <a:rPr lang="en-US" altLang="en-US" dirty="0">
                <a:solidFill>
                  <a:srgbClr val="FFFFFF"/>
                </a:solidFill>
              </a:rPr>
              <a:t>(</a:t>
            </a:r>
            <a:r>
              <a:rPr lang="en-US" altLang="en-US" dirty="0" err="1">
                <a:solidFill>
                  <a:srgbClr val="FFFFFF"/>
                </a:solidFill>
              </a:rPr>
              <a:t>pagerank</a:t>
            </a:r>
            <a:r>
              <a:rPr lang="en-US" altLang="en-US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>
          <a:xfrm rot="5400000">
            <a:off x="3962401" y="3160712"/>
            <a:ext cx="3810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 rot="5400000">
            <a:off x="3924301" y="4189412"/>
            <a:ext cx="4572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2"/>
          </p:cNvCxnSpPr>
          <p:nvPr/>
        </p:nvCxnSpPr>
        <p:spPr>
          <a:xfrm rot="5400000" flipH="1" flipV="1">
            <a:off x="1837532" y="1731168"/>
            <a:ext cx="1879600" cy="2735263"/>
          </a:xfrm>
          <a:prstGeom prst="bentConnector4">
            <a:avLst>
              <a:gd name="adj1" fmla="val -12160"/>
              <a:gd name="adj2" fmla="val 632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427413" y="5486400"/>
            <a:ext cx="1447800" cy="6096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dirty="0">
                <a:solidFill>
                  <a:srgbClr val="CCFFCC"/>
                </a:solidFill>
              </a:rPr>
              <a:t>FILTER</a:t>
            </a:r>
          </a:p>
          <a:p>
            <a:pPr algn="ctr"/>
            <a:r>
              <a:rPr lang="en-US" altLang="en-US" dirty="0" err="1">
                <a:solidFill>
                  <a:srgbClr val="FFFFFF"/>
                </a:solidFill>
              </a:rPr>
              <a:t>avgPR</a:t>
            </a:r>
            <a:r>
              <a:rPr lang="en-US" altLang="en-US" dirty="0">
                <a:solidFill>
                  <a:srgbClr val="FFFFFF"/>
                </a:solidFill>
              </a:rPr>
              <a:t>&gt; 0.5</a:t>
            </a:r>
          </a:p>
        </p:txBody>
      </p:sp>
      <p:cxnSp>
        <p:nvCxnSpPr>
          <p:cNvPr id="16" name="Straight Arrow Connector 15"/>
          <p:cNvCxnSpPr>
            <a:stCxn id="9" idx="2"/>
            <a:endCxn id="15" idx="0"/>
          </p:cNvCxnSpPr>
          <p:nvPr/>
        </p:nvCxnSpPr>
        <p:spPr>
          <a:xfrm rot="5400000">
            <a:off x="3923507" y="5257006"/>
            <a:ext cx="4572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24" name="Rectangle 19"/>
          <p:cNvSpPr>
            <a:spLocks noChangeArrowheads="1"/>
          </p:cNvSpPr>
          <p:nvPr/>
        </p:nvSpPr>
        <p:spPr bwMode="auto">
          <a:xfrm>
            <a:off x="152400" y="2057400"/>
            <a:ext cx="320833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cnn.com)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(Amy, http://www.frogs.com)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(Fred, www.snails.com/index.html)</a:t>
            </a:r>
          </a:p>
        </p:txBody>
      </p:sp>
      <p:cxnSp>
        <p:nvCxnSpPr>
          <p:cNvPr id="34" name="Straight Arrow Connector 33"/>
          <p:cNvCxnSpPr>
            <a:stCxn id="5" idx="2"/>
            <a:endCxn id="7" idx="0"/>
          </p:cNvCxnSpPr>
          <p:nvPr/>
        </p:nvCxnSpPr>
        <p:spPr>
          <a:xfrm rot="16200000" flipH="1">
            <a:off x="3882232" y="2091531"/>
            <a:ext cx="533400" cy="79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26" name="Rectangle 34"/>
          <p:cNvSpPr>
            <a:spLocks noChangeArrowheads="1"/>
          </p:cNvSpPr>
          <p:nvPr/>
        </p:nvSpPr>
        <p:spPr bwMode="auto">
          <a:xfrm>
            <a:off x="466725" y="4724400"/>
            <a:ext cx="21605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 dirty="0">
                <a:solidFill>
                  <a:srgbClr val="000000"/>
                </a:solidFill>
              </a:rPr>
              <a:t>(Amy, </a:t>
            </a:r>
            <a:r>
              <a:rPr lang="en-US" altLang="en-US" sz="1500" dirty="0" err="1">
                <a:solidFill>
                  <a:srgbClr val="000000"/>
                </a:solidFill>
              </a:rPr>
              <a:t>www.cnn.com</a:t>
            </a:r>
            <a:r>
              <a:rPr lang="en-US" altLang="en-US" sz="1500" dirty="0">
                <a:solidFill>
                  <a:srgbClr val="000000"/>
                </a:solidFill>
              </a:rPr>
              <a:t>) </a:t>
            </a:r>
          </a:p>
          <a:p>
            <a:r>
              <a:rPr lang="en-US" altLang="en-US" sz="1500" dirty="0">
                <a:solidFill>
                  <a:srgbClr val="000000"/>
                </a:solidFill>
              </a:rPr>
              <a:t>(Amy, </a:t>
            </a:r>
            <a:r>
              <a:rPr lang="en-US" altLang="en-US" sz="1500" dirty="0" err="1">
                <a:solidFill>
                  <a:srgbClr val="000000"/>
                </a:solidFill>
              </a:rPr>
              <a:t>www.frogs.com</a:t>
            </a:r>
            <a:r>
              <a:rPr lang="en-US" altLang="en-US" sz="1500" dirty="0">
                <a:solidFill>
                  <a:srgbClr val="000000"/>
                </a:solidFill>
              </a:rPr>
              <a:t>)</a:t>
            </a:r>
          </a:p>
          <a:p>
            <a:r>
              <a:rPr lang="en-US" altLang="en-US" sz="1500" dirty="0">
                <a:solidFill>
                  <a:srgbClr val="000000"/>
                </a:solidFill>
              </a:rPr>
              <a:t>(Fred, </a:t>
            </a:r>
            <a:r>
              <a:rPr lang="en-US" altLang="en-US" sz="1500" dirty="0" err="1">
                <a:solidFill>
                  <a:srgbClr val="000000"/>
                </a:solidFill>
              </a:rPr>
              <a:t>www.snails.com</a:t>
            </a:r>
            <a:r>
              <a:rPr lang="en-US" altLang="en-US" sz="1500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1527" name="Rectangle 35"/>
          <p:cNvSpPr>
            <a:spLocks noChangeArrowheads="1"/>
          </p:cNvSpPr>
          <p:nvPr/>
        </p:nvSpPr>
        <p:spPr bwMode="auto">
          <a:xfrm>
            <a:off x="6029325" y="1143000"/>
            <a:ext cx="21605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(www.cnn.com, 0.9)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(www.frogs.com, 0.3)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(www.snails.com, 0.4)</a:t>
            </a:r>
          </a:p>
        </p:txBody>
      </p:sp>
      <p:sp>
        <p:nvSpPr>
          <p:cNvPr id="21528" name="Rectangle 36"/>
          <p:cNvSpPr>
            <a:spLocks noChangeArrowheads="1"/>
          </p:cNvSpPr>
          <p:nvPr/>
        </p:nvSpPr>
        <p:spPr bwMode="auto">
          <a:xfrm>
            <a:off x="5876925" y="2362200"/>
            <a:ext cx="2679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www.cnn.com, 0.9)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(Amy, www.frogs.com, 0.3)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(Fred, www.snails.com, 0.4)</a:t>
            </a:r>
          </a:p>
        </p:txBody>
      </p:sp>
      <p:sp>
        <p:nvSpPr>
          <p:cNvPr id="21529" name="Rectangle 48"/>
          <p:cNvSpPr>
            <a:spLocks noChangeArrowheads="1"/>
          </p:cNvSpPr>
          <p:nvPr/>
        </p:nvSpPr>
        <p:spPr bwMode="auto">
          <a:xfrm>
            <a:off x="5495925" y="5054600"/>
            <a:ext cx="13827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0.6)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(Fred, 0.4)</a:t>
            </a:r>
          </a:p>
        </p:txBody>
      </p:sp>
      <p:cxnSp>
        <p:nvCxnSpPr>
          <p:cNvPr id="50" name="Straight Arrow Connector 49"/>
          <p:cNvCxnSpPr>
            <a:stCxn id="15" idx="2"/>
          </p:cNvCxnSpPr>
          <p:nvPr/>
        </p:nvCxnSpPr>
        <p:spPr>
          <a:xfrm rot="5400000">
            <a:off x="3957638" y="6283325"/>
            <a:ext cx="381000" cy="6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31" name="Rectangle 52"/>
          <p:cNvSpPr>
            <a:spLocks noChangeArrowheads="1"/>
          </p:cNvSpPr>
          <p:nvPr/>
        </p:nvSpPr>
        <p:spPr bwMode="auto">
          <a:xfrm>
            <a:off x="5267325" y="6229350"/>
            <a:ext cx="1382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0.6) </a:t>
            </a:r>
          </a:p>
        </p:txBody>
      </p:sp>
      <p:pic>
        <p:nvPicPr>
          <p:cNvPr id="24604" name="Picture 5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3581400"/>
            <a:ext cx="38766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05" name="Rectangle 42"/>
          <p:cNvSpPr>
            <a:spLocks noChangeArrowheads="1"/>
          </p:cNvSpPr>
          <p:nvPr/>
        </p:nvSpPr>
        <p:spPr bwMode="auto">
          <a:xfrm>
            <a:off x="6159500" y="3733800"/>
            <a:ext cx="26797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</a:rPr>
              <a:t>(Amy, www.cnn.com, 0.9) </a:t>
            </a:r>
          </a:p>
          <a:p>
            <a:r>
              <a:rPr lang="en-US" altLang="en-US" sz="1500">
                <a:solidFill>
                  <a:srgbClr val="000000"/>
                </a:solidFill>
              </a:rPr>
              <a:t>(Amy, www.frogs.com, 0.3)</a:t>
            </a:r>
          </a:p>
          <a:p>
            <a:endParaRPr lang="en-US" altLang="en-US" sz="1000">
              <a:solidFill>
                <a:srgbClr val="000000"/>
              </a:solidFill>
            </a:endParaRPr>
          </a:p>
          <a:p>
            <a:r>
              <a:rPr lang="en-US" altLang="en-US" sz="1500">
                <a:solidFill>
                  <a:srgbClr val="000000"/>
                </a:solidFill>
              </a:rPr>
              <a:t>(Fred, www.snails.com, 0.4)</a:t>
            </a:r>
          </a:p>
        </p:txBody>
      </p:sp>
      <p:sp>
        <p:nvSpPr>
          <p:cNvPr id="24606" name="TextBox 43"/>
          <p:cNvSpPr txBox="1">
            <a:spLocks noChangeArrowheads="1"/>
          </p:cNvSpPr>
          <p:nvPr/>
        </p:nvSpPr>
        <p:spPr bwMode="auto">
          <a:xfrm>
            <a:off x="5334000" y="3810000"/>
            <a:ext cx="7588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/>
              <a:t>( Amy, </a:t>
            </a:r>
          </a:p>
        </p:txBody>
      </p:sp>
      <p:sp>
        <p:nvSpPr>
          <p:cNvPr id="24607" name="TextBox 45"/>
          <p:cNvSpPr txBox="1">
            <a:spLocks noChangeArrowheads="1"/>
          </p:cNvSpPr>
          <p:nvPr/>
        </p:nvSpPr>
        <p:spPr bwMode="auto">
          <a:xfrm>
            <a:off x="5487988" y="4343400"/>
            <a:ext cx="684212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/>
              <a:t>( Fred,</a:t>
            </a:r>
          </a:p>
        </p:txBody>
      </p:sp>
      <p:sp>
        <p:nvSpPr>
          <p:cNvPr id="24608" name="TextBox 46"/>
          <p:cNvSpPr txBox="1">
            <a:spLocks noChangeArrowheads="1"/>
          </p:cNvSpPr>
          <p:nvPr/>
        </p:nvSpPr>
        <p:spPr bwMode="auto">
          <a:xfrm>
            <a:off x="8763000" y="4343400"/>
            <a:ext cx="2428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1500"/>
              <a:t>)</a:t>
            </a:r>
          </a:p>
        </p:txBody>
      </p:sp>
      <p:sp>
        <p:nvSpPr>
          <p:cNvPr id="64" name="Double Brace 63"/>
          <p:cNvSpPr/>
          <p:nvPr/>
        </p:nvSpPr>
        <p:spPr bwMode="auto">
          <a:xfrm>
            <a:off x="6076950" y="3714750"/>
            <a:ext cx="2487613" cy="64770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4610" name="TextBox 65"/>
          <p:cNvSpPr txBox="1">
            <a:spLocks noChangeArrowheads="1"/>
          </p:cNvSpPr>
          <p:nvPr/>
        </p:nvSpPr>
        <p:spPr bwMode="auto">
          <a:xfrm>
            <a:off x="8153400" y="3806825"/>
            <a:ext cx="27622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4161750" indent="-24161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lvl="1"/>
            <a:r>
              <a:rPr lang="en-US" altLang="en-US" sz="1500"/>
              <a:t>)</a:t>
            </a:r>
          </a:p>
        </p:txBody>
      </p:sp>
      <p:sp>
        <p:nvSpPr>
          <p:cNvPr id="37" name="Double Brace 36"/>
          <p:cNvSpPr/>
          <p:nvPr/>
        </p:nvSpPr>
        <p:spPr bwMode="auto">
          <a:xfrm>
            <a:off x="6248400" y="4413250"/>
            <a:ext cx="2460625" cy="311150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custDataLst>
      <p:tags r:id="rId1"/>
    </p:custDataLst>
    <p:extLst>
      <p:ext uri="{BB962C8B-B14F-4D97-AF65-F5344CB8AC3E}">
        <p14:creationId xmlns:p14="http://schemas.microsoft.com/office/powerpoint/2010/main" val="854031634"/>
      </p:ext>
    </p:extLst>
  </p:cSld>
  <p:clrMapOvr>
    <a:masterClrMapping/>
  </p:clrMapOvr>
  <p:transition advTm="764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4" grpId="0"/>
      <p:bldP spid="21524" grpId="1"/>
      <p:bldP spid="21524" grpId="2"/>
      <p:bldP spid="21524" grpId="3"/>
      <p:bldP spid="21526" grpId="0"/>
      <p:bldP spid="21526" grpId="1"/>
      <p:bldP spid="21526" grpId="2"/>
      <p:bldP spid="21527" grpId="0"/>
      <p:bldP spid="21527" grpId="1"/>
      <p:bldP spid="21528" grpId="0"/>
      <p:bldP spid="21529" grpId="0"/>
      <p:bldP spid="21531" grpId="0"/>
      <p:bldP spid="24605" grpId="0"/>
      <p:bldP spid="24606" grpId="0"/>
      <p:bldP spid="24607" grpId="0"/>
      <p:bldP spid="24608" grpId="0"/>
      <p:bldP spid="246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94661"/>
            <a:ext cx="8763000" cy="6489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84938" y="2312276"/>
            <a:ext cx="3584028" cy="6831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9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takes care of…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and type checking</a:t>
            </a:r>
          </a:p>
          <a:p>
            <a:r>
              <a:rPr lang="en-US" dirty="0" smtClean="0"/>
              <a:t>Translating into efficient physical dataflow</a:t>
            </a:r>
          </a:p>
          <a:p>
            <a:pPr lvl="1"/>
            <a:r>
              <a:rPr lang="en-US" dirty="0" smtClean="0"/>
              <a:t>(i.e., sequence of one or more MapReduce jobs)</a:t>
            </a:r>
          </a:p>
          <a:p>
            <a:r>
              <a:rPr lang="en-US" dirty="0" smtClean="0"/>
              <a:t>Exploiting data reduction opportunities</a:t>
            </a:r>
          </a:p>
          <a:p>
            <a:pPr lvl="1"/>
            <a:r>
              <a:rPr lang="en-US" dirty="0" smtClean="0"/>
              <a:t>(e.g., early partial aggregation via a combiner)</a:t>
            </a:r>
          </a:p>
          <a:p>
            <a:r>
              <a:rPr lang="en-US" dirty="0" smtClean="0"/>
              <a:t>Executing the system-level dataflow</a:t>
            </a:r>
          </a:p>
          <a:p>
            <a:pPr lvl="1"/>
            <a:r>
              <a:rPr lang="en-US" dirty="0" smtClean="0"/>
              <a:t>(i.e., running the MapReduce jobs)</a:t>
            </a:r>
          </a:p>
          <a:p>
            <a:r>
              <a:rPr lang="en-US" dirty="0" smtClean="0"/>
              <a:t>Tracking progress, errors,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Hive vs. Pig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similar, except Hive is easier to use but Pig gives more control</a:t>
            </a:r>
          </a:p>
          <a:p>
            <a:pPr lvl="1"/>
            <a:r>
              <a:rPr lang="en-US" dirty="0"/>
              <a:t>Pig Latin is procedural, where SQL is declarative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Pig Latin allows the developer to select specific operator implementations directly rather than relying on the optimizer.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5154" y="4530710"/>
            <a:ext cx="33508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insert into </a:t>
            </a:r>
            <a:r>
              <a:rPr lang="en-US" dirty="0" err="1"/>
              <a:t>ValuableClicksPerDMA</a:t>
            </a:r>
            <a:r>
              <a:rPr lang="en-US" dirty="0"/>
              <a:t> select </a:t>
            </a:r>
            <a:r>
              <a:rPr lang="en-US" dirty="0" err="1"/>
              <a:t>dma</a:t>
            </a:r>
            <a:r>
              <a:rPr lang="en-US" dirty="0"/>
              <a:t>, count(*) from </a:t>
            </a:r>
            <a:r>
              <a:rPr lang="en-US" dirty="0" err="1"/>
              <a:t>geoinfo</a:t>
            </a:r>
            <a:r>
              <a:rPr lang="en-US" dirty="0"/>
              <a:t> join </a:t>
            </a:r>
            <a:r>
              <a:rPr lang="en-US" dirty="0" smtClean="0"/>
              <a:t>(select </a:t>
            </a:r>
            <a:r>
              <a:rPr lang="en-US" dirty="0"/>
              <a:t>name, </a:t>
            </a:r>
            <a:r>
              <a:rPr lang="en-US" dirty="0" err="1"/>
              <a:t>ipaddr</a:t>
            </a:r>
            <a:r>
              <a:rPr lang="en-US" dirty="0"/>
              <a:t> from users join clicks on (</a:t>
            </a:r>
            <a:r>
              <a:rPr lang="en-US" dirty="0" err="1"/>
              <a:t>users.name</a:t>
            </a:r>
            <a:r>
              <a:rPr lang="en-US" dirty="0"/>
              <a:t> = </a:t>
            </a:r>
            <a:r>
              <a:rPr lang="en-US" dirty="0" err="1"/>
              <a:t>clicks.user</a:t>
            </a:r>
            <a:r>
              <a:rPr lang="en-US" dirty="0"/>
              <a:t>) where value &gt; 0; ) using </a:t>
            </a:r>
            <a:r>
              <a:rPr lang="en-US" dirty="0" err="1"/>
              <a:t>ipaddr</a:t>
            </a:r>
            <a:r>
              <a:rPr lang="en-US" dirty="0"/>
              <a:t> group by </a:t>
            </a:r>
            <a:r>
              <a:rPr lang="en-US" dirty="0" err="1"/>
              <a:t>dma</a:t>
            </a:r>
            <a:r>
              <a:rPr lang="en-US" dirty="0"/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76846" y="4361081"/>
            <a:ext cx="457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Users = load 'users' as (name, age, </a:t>
            </a:r>
            <a:r>
              <a:rPr lang="en-US" sz="1400" dirty="0" err="1"/>
              <a:t>ipaddr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 smtClean="0"/>
              <a:t>Clicks </a:t>
            </a:r>
            <a:r>
              <a:rPr lang="en-US" sz="1400" dirty="0"/>
              <a:t>= load 'clicks' as (user, </a:t>
            </a:r>
            <a:r>
              <a:rPr lang="en-US" sz="1400" dirty="0" err="1"/>
              <a:t>url</a:t>
            </a:r>
            <a:r>
              <a:rPr lang="en-US" sz="1400" dirty="0"/>
              <a:t>, value); </a:t>
            </a:r>
            <a:endParaRPr lang="en-US" sz="1400" dirty="0" smtClean="0"/>
          </a:p>
          <a:p>
            <a:r>
              <a:rPr lang="en-US" sz="1400" dirty="0" err="1" smtClean="0"/>
              <a:t>ValuableClicks</a:t>
            </a:r>
            <a:r>
              <a:rPr lang="en-US" sz="1400" dirty="0" smtClean="0"/>
              <a:t> </a:t>
            </a:r>
            <a:r>
              <a:rPr lang="en-US" sz="1400" dirty="0"/>
              <a:t>= filter Clicks by value &gt; 0; </a:t>
            </a:r>
            <a:endParaRPr lang="en-US" sz="1400" dirty="0" smtClean="0"/>
          </a:p>
          <a:p>
            <a:r>
              <a:rPr lang="en-US" sz="1400" dirty="0" err="1" smtClean="0"/>
              <a:t>UserClicks</a:t>
            </a:r>
            <a:r>
              <a:rPr lang="en-US" sz="1400" dirty="0" smtClean="0"/>
              <a:t> </a:t>
            </a:r>
            <a:r>
              <a:rPr lang="en-US" sz="1400" dirty="0"/>
              <a:t>= join Users by name, </a:t>
            </a:r>
            <a:r>
              <a:rPr lang="en-US" sz="1400" dirty="0" err="1"/>
              <a:t>ValuableClicks</a:t>
            </a:r>
            <a:r>
              <a:rPr lang="en-US" sz="1400" dirty="0"/>
              <a:t> by user; </a:t>
            </a:r>
            <a:r>
              <a:rPr lang="en-US" sz="1400" dirty="0" err="1"/>
              <a:t>Geoinfo</a:t>
            </a:r>
            <a:r>
              <a:rPr lang="en-US" sz="1400" dirty="0"/>
              <a:t> = load '</a:t>
            </a:r>
            <a:r>
              <a:rPr lang="en-US" sz="1400" dirty="0" err="1"/>
              <a:t>geoinfo</a:t>
            </a:r>
            <a:r>
              <a:rPr lang="en-US" sz="1400" dirty="0"/>
              <a:t>' as (</a:t>
            </a:r>
            <a:r>
              <a:rPr lang="en-US" sz="1400" dirty="0" err="1"/>
              <a:t>ipaddr</a:t>
            </a:r>
            <a:r>
              <a:rPr lang="en-US" sz="1400" dirty="0"/>
              <a:t>, </a:t>
            </a:r>
            <a:r>
              <a:rPr lang="en-US" sz="1400" dirty="0" err="1"/>
              <a:t>dma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 err="1" smtClean="0"/>
              <a:t>UserGeo</a:t>
            </a:r>
            <a:r>
              <a:rPr lang="en-US" sz="1400" dirty="0" smtClean="0"/>
              <a:t> </a:t>
            </a:r>
            <a:r>
              <a:rPr lang="en-US" sz="1400" dirty="0"/>
              <a:t>= join </a:t>
            </a:r>
            <a:r>
              <a:rPr lang="en-US" sz="1400" dirty="0" err="1"/>
              <a:t>UserClicks</a:t>
            </a:r>
            <a:r>
              <a:rPr lang="en-US" sz="1400" dirty="0"/>
              <a:t> by </a:t>
            </a:r>
            <a:r>
              <a:rPr lang="en-US" sz="1400" dirty="0" err="1"/>
              <a:t>ipaddr</a:t>
            </a:r>
            <a:r>
              <a:rPr lang="en-US" sz="1400" dirty="0"/>
              <a:t>, </a:t>
            </a:r>
            <a:r>
              <a:rPr lang="en-US" sz="1400" dirty="0" err="1"/>
              <a:t>Geoinfo</a:t>
            </a:r>
            <a:r>
              <a:rPr lang="en-US" sz="1400" dirty="0"/>
              <a:t> by </a:t>
            </a:r>
            <a:r>
              <a:rPr lang="en-US" sz="1400" dirty="0" err="1"/>
              <a:t>ipaddr</a:t>
            </a:r>
            <a:r>
              <a:rPr lang="en-US" sz="1400" dirty="0"/>
              <a:t>; </a:t>
            </a:r>
            <a:r>
              <a:rPr lang="en-US" sz="1400" dirty="0" err="1"/>
              <a:t>ByDMA</a:t>
            </a:r>
            <a:r>
              <a:rPr lang="en-US" sz="1400" dirty="0"/>
              <a:t> = group </a:t>
            </a:r>
            <a:r>
              <a:rPr lang="en-US" sz="1400" dirty="0" err="1"/>
              <a:t>UserGeo</a:t>
            </a:r>
            <a:r>
              <a:rPr lang="en-US" sz="1400" dirty="0"/>
              <a:t> by </a:t>
            </a:r>
            <a:r>
              <a:rPr lang="en-US" sz="1400" dirty="0" err="1"/>
              <a:t>dma</a:t>
            </a:r>
            <a:r>
              <a:rPr lang="en-US" sz="1400" dirty="0" smtClean="0"/>
              <a:t>;</a:t>
            </a:r>
          </a:p>
          <a:p>
            <a:r>
              <a:rPr lang="en-US" sz="1400" dirty="0" smtClean="0"/>
              <a:t> </a:t>
            </a:r>
            <a:r>
              <a:rPr lang="en-US" sz="1400" dirty="0" err="1"/>
              <a:t>ValuableClicksPerDMA</a:t>
            </a:r>
            <a:r>
              <a:rPr lang="en-US" sz="1400" dirty="0"/>
              <a:t> = </a:t>
            </a:r>
            <a:r>
              <a:rPr lang="en-US" sz="1400" dirty="0" err="1"/>
              <a:t>foreach</a:t>
            </a:r>
            <a:r>
              <a:rPr lang="en-US" sz="1400" dirty="0"/>
              <a:t> </a:t>
            </a:r>
            <a:r>
              <a:rPr lang="en-US" sz="1400" dirty="0" err="1"/>
              <a:t>ByDMA</a:t>
            </a:r>
            <a:r>
              <a:rPr lang="en-US" sz="1400" dirty="0"/>
              <a:t> generate group, COUNT(</a:t>
            </a:r>
            <a:r>
              <a:rPr lang="en-US" sz="1400" dirty="0" err="1"/>
              <a:t>UserGeo</a:t>
            </a:r>
            <a:r>
              <a:rPr lang="en-US" sz="1400" dirty="0"/>
              <a:t>); </a:t>
            </a:r>
            <a:endParaRPr lang="en-US" sz="1400" dirty="0" smtClean="0"/>
          </a:p>
          <a:p>
            <a:r>
              <a:rPr lang="en-US" sz="1400" dirty="0" smtClean="0"/>
              <a:t>store </a:t>
            </a:r>
            <a:r>
              <a:rPr lang="en-US" sz="1400" dirty="0" err="1"/>
              <a:t>ValuableClicksPerDMA</a:t>
            </a:r>
            <a:r>
              <a:rPr lang="en-US" sz="1400" dirty="0"/>
              <a:t> into '</a:t>
            </a:r>
            <a:r>
              <a:rPr lang="en-US" sz="1400" dirty="0" err="1"/>
              <a:t>ValuableClicksPerDMA</a:t>
            </a:r>
            <a:r>
              <a:rPr lang="en-US" sz="1400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901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Map-Reduce Appeal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9600" y="2057400"/>
            <a:ext cx="1828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FFFFFF"/>
                </a:solidFill>
              </a:rPr>
              <a:t>Scale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894013" y="1663700"/>
            <a:ext cx="54117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/>
              <a:t>Scalable due to simpler design</a:t>
            </a:r>
          </a:p>
          <a:p>
            <a:pPr lvl="1">
              <a:buFont typeface="Arial" charset="0"/>
              <a:buChar char="•"/>
            </a:pPr>
            <a:r>
              <a:rPr lang="en-US" altLang="en-US" sz="2800"/>
              <a:t> Only parallelizable operations</a:t>
            </a:r>
          </a:p>
          <a:p>
            <a:pPr lvl="1">
              <a:buFont typeface="Arial" charset="0"/>
              <a:buChar char="•"/>
            </a:pPr>
            <a:r>
              <a:rPr lang="en-US" altLang="en-US" sz="2800"/>
              <a:t> No transactions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" y="3419475"/>
            <a:ext cx="1828800" cy="53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>
                <a:solidFill>
                  <a:srgbClr val="FFFFFF"/>
                </a:solidFill>
              </a:rPr>
              <a:t>$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894013" y="3429000"/>
            <a:ext cx="5640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/>
              <a:t>Runs on cheap commodity hardware</a:t>
            </a:r>
          </a:p>
        </p:txBody>
      </p:sp>
    </p:spTree>
    <p:extLst>
      <p:ext uri="{BB962C8B-B14F-4D97-AF65-F5344CB8AC3E}">
        <p14:creationId xmlns:p14="http://schemas.microsoft.com/office/powerpoint/2010/main" val="8877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Disadvantages</a:t>
            </a: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304800" y="1295400"/>
            <a:ext cx="417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>
                <a:solidFill>
                  <a:schemeClr val="tx2"/>
                </a:solidFill>
              </a:rPr>
              <a:t>1. Extremely rigid data flow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65700" y="1600200"/>
            <a:ext cx="520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48400" y="1604963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391400" y="1595438"/>
            <a:ext cx="5207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24125" y="2128838"/>
            <a:ext cx="4257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400"/>
              <a:t>Other flows constantly hacked in</a:t>
            </a:r>
          </a:p>
        </p:txBody>
      </p:sp>
      <p:cxnSp>
        <p:nvCxnSpPr>
          <p:cNvPr id="16" name="Straight Arrow Connector 15"/>
          <p:cNvCxnSpPr>
            <a:endCxn id="18" idx="3"/>
          </p:cNvCxnSpPr>
          <p:nvPr/>
        </p:nvCxnSpPr>
        <p:spPr>
          <a:xfrm flipV="1">
            <a:off x="677863" y="3482975"/>
            <a:ext cx="512762" cy="403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79500" y="2895600"/>
            <a:ext cx="762000" cy="6873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287463" y="3048000"/>
            <a:ext cx="381000" cy="373063"/>
            <a:chOff x="3733800" y="3204075"/>
            <a:chExt cx="372758" cy="379560"/>
          </a:xfrm>
        </p:grpSpPr>
        <p:cxnSp>
          <p:nvCxnSpPr>
            <p:cNvPr id="20" name="Straight Connector 19"/>
            <p:cNvCxnSpPr/>
            <p:nvPr/>
          </p:nvCxnSpPr>
          <p:spPr>
            <a:xfrm rot="5400000">
              <a:off x="3544796" y="3393079"/>
              <a:ext cx="379560" cy="1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3914448" y="3393079"/>
              <a:ext cx="379560" cy="1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731175" y="3208252"/>
              <a:ext cx="379560" cy="371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H="1">
              <a:off x="3729654" y="3208221"/>
              <a:ext cx="377944" cy="3696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/>
          <p:cNvCxnSpPr>
            <a:endCxn id="18" idx="1"/>
          </p:cNvCxnSpPr>
          <p:nvPr/>
        </p:nvCxnSpPr>
        <p:spPr>
          <a:xfrm>
            <a:off x="677863" y="2667000"/>
            <a:ext cx="512762" cy="328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33400" y="3803650"/>
            <a:ext cx="1912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/>
              <a:t>Join, Union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590800" y="3198813"/>
            <a:ext cx="51435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105150" y="2855913"/>
            <a:ext cx="762000" cy="6873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</a:endParaRPr>
          </a:p>
        </p:txBody>
      </p:sp>
      <p:cxnSp>
        <p:nvCxnSpPr>
          <p:cNvPr id="40" name="Straight Arrow Connector 39"/>
          <p:cNvCxnSpPr>
            <a:stCxn id="39" idx="7"/>
          </p:cNvCxnSpPr>
          <p:nvPr/>
        </p:nvCxnSpPr>
        <p:spPr>
          <a:xfrm rot="5400000" flipH="1" flipV="1">
            <a:off x="3904456" y="2669382"/>
            <a:ext cx="136525" cy="436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5"/>
          </p:cNvCxnSpPr>
          <p:nvPr/>
        </p:nvCxnSpPr>
        <p:spPr>
          <a:xfrm rot="16200000" flipH="1">
            <a:off x="3869531" y="3328195"/>
            <a:ext cx="206375" cy="436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200400" y="3810000"/>
            <a:ext cx="731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/>
              <a:t>Split</a:t>
            </a:r>
          </a:p>
        </p:txBody>
      </p:sp>
      <p:sp>
        <p:nvSpPr>
          <p:cNvPr id="52" name="Oval 51"/>
          <p:cNvSpPr/>
          <p:nvPr/>
        </p:nvSpPr>
        <p:spPr>
          <a:xfrm>
            <a:off x="5486400" y="1258888"/>
            <a:ext cx="762000" cy="6873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53" name="Oval 52"/>
          <p:cNvSpPr/>
          <p:nvPr/>
        </p:nvSpPr>
        <p:spPr>
          <a:xfrm>
            <a:off x="6629400" y="1258888"/>
            <a:ext cx="762000" cy="6873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4724400" y="3159125"/>
            <a:ext cx="5207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007100" y="3163888"/>
            <a:ext cx="241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245100" y="2817813"/>
            <a:ext cx="762000" cy="6873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59" name="Oval 58"/>
          <p:cNvSpPr/>
          <p:nvPr/>
        </p:nvSpPr>
        <p:spPr>
          <a:xfrm>
            <a:off x="6248400" y="2817813"/>
            <a:ext cx="762000" cy="6873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FFFFFF"/>
                </a:solidFill>
              </a:rPr>
              <a:t>M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7010400" y="3165475"/>
            <a:ext cx="2413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251700" y="2819400"/>
            <a:ext cx="762000" cy="68738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8013700" y="3141663"/>
            <a:ext cx="23971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253413" y="2795588"/>
            <a:ext cx="762000" cy="68738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FFFFFF"/>
                </a:solidFill>
              </a:rPr>
              <a:t>M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811963" y="3803650"/>
            <a:ext cx="100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400"/>
              <a:t>Chains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81000" y="4495800"/>
            <a:ext cx="80978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>
                <a:solidFill>
                  <a:srgbClr val="1F497D"/>
                </a:solidFill>
              </a:rPr>
              <a:t>2. Common operations must be coded by hand</a:t>
            </a:r>
          </a:p>
          <a:p>
            <a:pPr lvl="1">
              <a:buFont typeface="Arial" charset="0"/>
              <a:buChar char="•"/>
            </a:pPr>
            <a:r>
              <a:rPr lang="en-US" altLang="en-US" sz="2800"/>
              <a:t> Join, filter, projection, aggregates, sorting, distinct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81000" y="5486400"/>
            <a:ext cx="73453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>
                <a:solidFill>
                  <a:srgbClr val="1F497D"/>
                </a:solidFill>
              </a:rPr>
              <a:t>3. Semantics hidden </a:t>
            </a:r>
            <a:r>
              <a:rPr lang="en-US" altLang="en-US" sz="2800"/>
              <a:t>inside map-reduce functions</a:t>
            </a:r>
          </a:p>
          <a:p>
            <a:pPr lvl="1">
              <a:buFont typeface="Arial" charset="0"/>
              <a:buChar char="•"/>
            </a:pPr>
            <a:r>
              <a:rPr lang="en-US" altLang="en-US" sz="2800"/>
              <a:t> Difficult to maintain, extend, and optimize</a:t>
            </a:r>
          </a:p>
        </p:txBody>
      </p:sp>
    </p:spTree>
    <p:extLst>
      <p:ext uri="{BB962C8B-B14F-4D97-AF65-F5344CB8AC3E}">
        <p14:creationId xmlns:p14="http://schemas.microsoft.com/office/powerpoint/2010/main" val="17544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34" grpId="0"/>
      <p:bldP spid="39" grpId="0" animBg="1"/>
      <p:bldP spid="47" grpId="0"/>
      <p:bldP spid="58" grpId="0" animBg="1"/>
      <p:bldP spid="59" grpId="0" animBg="1"/>
      <p:bldP spid="62" grpId="0" animBg="1"/>
      <p:bldP spid="64" grpId="0" animBg="1"/>
      <p:bldP spid="65" grpId="0"/>
      <p:bldP spid="66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Pros </a:t>
            </a:r>
            <a:r>
              <a:rPr lang="en-US" altLang="zh-CN" dirty="0" smtClean="0"/>
              <a:t>a</a:t>
            </a:r>
            <a:r>
              <a:rPr lang="en-US" altLang="en-US" dirty="0" smtClean="0"/>
              <a:t>nd Cons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MapReduce</a:t>
            </a:r>
            <a:endParaRPr lang="en-US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863392"/>
              </p:ext>
            </p:extLst>
          </p:nvPr>
        </p:nvGraphicFramePr>
        <p:xfrm>
          <a:off x="219919" y="1284791"/>
          <a:ext cx="7870062" cy="426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85850" y="5948101"/>
            <a:ext cx="6972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r>
              <a:rPr lang="en-US" altLang="en-US" sz="2800">
                <a:solidFill>
                  <a:schemeClr val="tx2"/>
                </a:solidFill>
              </a:rPr>
              <a:t>Need a high-level, general data flow language</a:t>
            </a:r>
          </a:p>
        </p:txBody>
      </p:sp>
    </p:spTree>
    <p:extLst>
      <p:ext uri="{BB962C8B-B14F-4D97-AF65-F5344CB8AC3E}">
        <p14:creationId xmlns:p14="http://schemas.microsoft.com/office/powerpoint/2010/main" val="201047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Java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SQL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774"/>
            <a:ext cx="5302648" cy="333309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86912" y="1690689"/>
            <a:ext cx="4724534" cy="3405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86112" y="5807373"/>
            <a:ext cx="2428875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Not everyone wants to (or can) write Java </a:t>
            </a:r>
            <a:r>
              <a:rPr lang="en-US" b="1" dirty="0" smtClean="0"/>
              <a:t>code</a:t>
            </a:r>
            <a:r>
              <a:rPr lang="zh-CN" altLang="en-US" b="1" dirty="0" smtClean="0"/>
              <a:t> </a:t>
            </a:r>
            <a:r>
              <a:rPr lang="zh-CN" altLang="en-US" b="1" dirty="0" smtClean="0">
                <a:sym typeface="Wingdings"/>
              </a:rPr>
              <a:t>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84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2.2|13.8|6.9|2.9|1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2748</TotalTime>
  <Words>3376</Words>
  <Application>Microsoft Macintosh PowerPoint</Application>
  <PresentationFormat>On-screen Show (4:3)</PresentationFormat>
  <Paragraphs>979</Paragraphs>
  <Slides>51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Calibri</vt:lpstr>
      <vt:lpstr>Calibri Light</vt:lpstr>
      <vt:lpstr>Courier</vt:lpstr>
      <vt:lpstr>Lucida Grande</vt:lpstr>
      <vt:lpstr>ＭＳ Ｐゴシック</vt:lpstr>
      <vt:lpstr>Perpetua</vt:lpstr>
      <vt:lpstr>Times New Roman</vt:lpstr>
      <vt:lpstr>Trebuchet MS</vt:lpstr>
      <vt:lpstr>Vista Sans OT Reg</vt:lpstr>
      <vt:lpstr>WenQuanYi Micro Hei</vt:lpstr>
      <vt:lpstr>Wingdings</vt:lpstr>
      <vt:lpstr>Wingdings 2</vt:lpstr>
      <vt:lpstr>Wingdings 3</vt:lpstr>
      <vt:lpstr>ヒラギノ角ゴ ProN W3</vt:lpstr>
      <vt:lpstr>宋体</vt:lpstr>
      <vt:lpstr>Arial</vt:lpstr>
      <vt:lpstr>Office Theme</vt:lpstr>
      <vt:lpstr>Document</vt:lpstr>
      <vt:lpstr>Worksheet</vt:lpstr>
      <vt:lpstr>IDS561 Big Data Analytics  </vt:lpstr>
      <vt:lpstr>HDFS architecture recap</vt:lpstr>
      <vt:lpstr>How Does Hadoop work in practice?</vt:lpstr>
      <vt:lpstr>PowerPoint Presentation</vt:lpstr>
      <vt:lpstr>PowerPoint Presentation</vt:lpstr>
      <vt:lpstr>The Map-Reduce Appeal</vt:lpstr>
      <vt:lpstr>Disadvantages</vt:lpstr>
      <vt:lpstr>Pros and Cons of MapReduce</vt:lpstr>
      <vt:lpstr>Java vs. SQL</vt:lpstr>
      <vt:lpstr>Hive and Pig</vt:lpstr>
      <vt:lpstr>Motivation of HIVE</vt:lpstr>
      <vt:lpstr>PowerPoint Presentation</vt:lpstr>
      <vt:lpstr>Hive Usage @ Facebook</vt:lpstr>
      <vt:lpstr>Type System in HIVE</vt:lpstr>
      <vt:lpstr>Data Model</vt:lpstr>
      <vt:lpstr>Data Model - Tables</vt:lpstr>
      <vt:lpstr>Data Model - Partitions</vt:lpstr>
      <vt:lpstr>Partitioning - Contd..</vt:lpstr>
      <vt:lpstr>Partitioning - Contd..</vt:lpstr>
      <vt:lpstr>Data Model - buckets</vt:lpstr>
      <vt:lpstr>Physical Layout of Hive - Summary</vt:lpstr>
      <vt:lpstr>HiveQL: Example</vt:lpstr>
      <vt:lpstr>HiveQL: Behind the Scenes</vt:lpstr>
      <vt:lpstr>HiveQL: Behind the Scenes</vt:lpstr>
      <vt:lpstr>Hive Query Language</vt:lpstr>
      <vt:lpstr>Hive QL – Join</vt:lpstr>
      <vt:lpstr>Hive QL – Join in Map Reduce</vt:lpstr>
      <vt:lpstr>Hive QL – Group By</vt:lpstr>
      <vt:lpstr>Hive QL – Group By in Map Reduce</vt:lpstr>
      <vt:lpstr>Hive QL – Group By with Distinct</vt:lpstr>
      <vt:lpstr>Hive QL – Group By with Distinct in Map Reduce</vt:lpstr>
      <vt:lpstr>Hive Query Language –Contd.</vt:lpstr>
      <vt:lpstr>Project 1</vt:lpstr>
      <vt:lpstr>Next class  </vt:lpstr>
      <vt:lpstr>Example Data Analysis Task</vt:lpstr>
      <vt:lpstr>Data  Flow</vt:lpstr>
      <vt:lpstr>In Pig Latin</vt:lpstr>
      <vt:lpstr>Quick Start and Interoperability</vt:lpstr>
      <vt:lpstr>Quick Start and Interoperability</vt:lpstr>
      <vt:lpstr>User-Code as a First-Class Citizen</vt:lpstr>
      <vt:lpstr>Nested Data Model</vt:lpstr>
      <vt:lpstr>Nested Data Model</vt:lpstr>
      <vt:lpstr>CoGroup</vt:lpstr>
      <vt:lpstr>Compilation into Map-Reduce</vt:lpstr>
      <vt:lpstr>MapReduce Code</vt:lpstr>
      <vt:lpstr>Pig Latin Script</vt:lpstr>
      <vt:lpstr>Java vs. Pig Latin</vt:lpstr>
      <vt:lpstr>Example Data Analysis Task</vt:lpstr>
      <vt:lpstr>Examples to Illustrate Program</vt:lpstr>
      <vt:lpstr>Pig takes care of…</vt:lpstr>
      <vt:lpstr>Hive vs. Pig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Yuheng</dc:creator>
  <cp:lastModifiedBy>Microsoft Office User</cp:lastModifiedBy>
  <cp:revision>275</cp:revision>
  <dcterms:created xsi:type="dcterms:W3CDTF">2015-09-13T05:48:11Z</dcterms:created>
  <dcterms:modified xsi:type="dcterms:W3CDTF">2017-02-06T20:56:00Z</dcterms:modified>
</cp:coreProperties>
</file>